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sldIdLst>
    <p:sldId id="256" r:id="rId2"/>
    <p:sldId id="257" r:id="rId3"/>
    <p:sldId id="258" r:id="rId4"/>
    <p:sldId id="259" r:id="rId5"/>
    <p:sldId id="260" r:id="rId6"/>
    <p:sldId id="261" r:id="rId7"/>
    <p:sldId id="265" r:id="rId8"/>
    <p:sldId id="268" r:id="rId9"/>
    <p:sldId id="269" r:id="rId10"/>
    <p:sldId id="270" r:id="rId11"/>
    <p:sldId id="285" r:id="rId12"/>
    <p:sldId id="262" r:id="rId13"/>
    <p:sldId id="271" r:id="rId14"/>
    <p:sldId id="272" r:id="rId15"/>
    <p:sldId id="273" r:id="rId16"/>
    <p:sldId id="274" r:id="rId17"/>
    <p:sldId id="281" r:id="rId18"/>
    <p:sldId id="276" r:id="rId19"/>
    <p:sldId id="263" r:id="rId20"/>
    <p:sldId id="277" r:id="rId21"/>
    <p:sldId id="280" r:id="rId22"/>
    <p:sldId id="278" r:id="rId23"/>
    <p:sldId id="279" r:id="rId24"/>
    <p:sldId id="283" r:id="rId25"/>
    <p:sldId id="282" r:id="rId26"/>
    <p:sldId id="264" r:id="rId27"/>
    <p:sldId id="286" r:id="rId28"/>
    <p:sldId id="275"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1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AD2B9EA-47FF-4D9D-8891-89D8093B1895}" type="datetimeFigureOut">
              <a:rPr lang="en-US" smtClean="0"/>
              <a:pPr/>
              <a:t>9/9/2011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7042D96-A505-46E4-AD6B-D0EECD15242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D2B9EA-47FF-4D9D-8891-89D8093B1895}" type="datetimeFigureOut">
              <a:rPr lang="en-US" smtClean="0"/>
              <a:pPr/>
              <a:t>9/9/2011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42D96-A505-46E4-AD6B-D0EECD1524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D2B9EA-47FF-4D9D-8891-89D8093B1895}" type="datetimeFigureOut">
              <a:rPr lang="en-US" smtClean="0"/>
              <a:pPr/>
              <a:t>9/9/2011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42D96-A505-46E4-AD6B-D0EECD1524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AD2B9EA-47FF-4D9D-8891-89D8093B1895}" type="datetimeFigureOut">
              <a:rPr lang="en-US" smtClean="0"/>
              <a:pPr/>
              <a:t>9/9/2011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042D96-A505-46E4-AD6B-D0EECD1524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AD2B9EA-47FF-4D9D-8891-89D8093B1895}" type="datetimeFigureOut">
              <a:rPr lang="en-US" smtClean="0"/>
              <a:pPr/>
              <a:t>9/9/2011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7042D96-A505-46E4-AD6B-D0EECD15242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D2B9EA-47FF-4D9D-8891-89D8093B1895}" type="datetimeFigureOut">
              <a:rPr lang="en-US" smtClean="0"/>
              <a:pPr/>
              <a:t>9/9/2011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42D96-A505-46E4-AD6B-D0EECD1524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AD2B9EA-47FF-4D9D-8891-89D8093B1895}" type="datetimeFigureOut">
              <a:rPr lang="en-US" smtClean="0"/>
              <a:pPr/>
              <a:t>9/9/2011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042D96-A505-46E4-AD6B-D0EECD1524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D2B9EA-47FF-4D9D-8891-89D8093B1895}" type="datetimeFigureOut">
              <a:rPr lang="en-US" smtClean="0"/>
              <a:pPr/>
              <a:t>9/9/2011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042D96-A505-46E4-AD6B-D0EECD1524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D2B9EA-47FF-4D9D-8891-89D8093B1895}" type="datetimeFigureOut">
              <a:rPr lang="en-US" smtClean="0"/>
              <a:pPr/>
              <a:t>9/9/2011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042D96-A505-46E4-AD6B-D0EECD1524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AD2B9EA-47FF-4D9D-8891-89D8093B1895}" type="datetimeFigureOut">
              <a:rPr lang="en-US" smtClean="0"/>
              <a:pPr/>
              <a:t>9/9/2011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42D96-A505-46E4-AD6B-D0EECD1524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AD2B9EA-47FF-4D9D-8891-89D8093B1895}" type="datetimeFigureOut">
              <a:rPr lang="en-US" smtClean="0"/>
              <a:pPr/>
              <a:t>9/9/2011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042D96-A505-46E4-AD6B-D0EECD1524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AD2B9EA-47FF-4D9D-8891-89D8093B1895}" type="datetimeFigureOut">
              <a:rPr lang="en-US" smtClean="0"/>
              <a:pPr/>
              <a:t>9/9/2011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7042D96-A505-46E4-AD6B-D0EECD15242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books.quia.com/"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Logging into http://books.quia.com</a:t>
            </a:r>
            <a:endParaRPr lang="en-US" dirty="0"/>
          </a:p>
        </p:txBody>
      </p:sp>
      <p:sp>
        <p:nvSpPr>
          <p:cNvPr id="3" name="Subtitle 2"/>
          <p:cNvSpPr>
            <a:spLocks noGrp="1"/>
          </p:cNvSpPr>
          <p:nvPr>
            <p:ph type="subTitle" idx="1"/>
          </p:nvPr>
        </p:nvSpPr>
        <p:spPr/>
        <p:txBody>
          <a:bodyPr/>
          <a:lstStyle/>
          <a:p>
            <a:r>
              <a:rPr lang="en-US" dirty="0" smtClean="0"/>
              <a:t>Screen Captures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ia7.jpg"/>
          <p:cNvPicPr>
            <a:picLocks noChangeAspect="1"/>
          </p:cNvPicPr>
          <p:nvPr/>
        </p:nvPicPr>
        <p:blipFill>
          <a:blip r:embed="rId2" cstate="print"/>
          <a:stretch>
            <a:fillRect/>
          </a:stretch>
        </p:blipFill>
        <p:spPr>
          <a:xfrm>
            <a:off x="3385868" y="0"/>
            <a:ext cx="5758132" cy="6858000"/>
          </a:xfrm>
          <a:prstGeom prst="rect">
            <a:avLst/>
          </a:prstGeom>
        </p:spPr>
      </p:pic>
      <p:sp>
        <p:nvSpPr>
          <p:cNvPr id="6" name="TextBox 5"/>
          <p:cNvSpPr txBox="1"/>
          <p:nvPr/>
        </p:nvSpPr>
        <p:spPr>
          <a:xfrm>
            <a:off x="0" y="3124200"/>
            <a:ext cx="3124200" cy="923330"/>
          </a:xfrm>
          <a:prstGeom prst="rect">
            <a:avLst/>
          </a:prstGeom>
          <a:solidFill>
            <a:schemeClr val="bg1">
              <a:lumMod val="75000"/>
              <a:lumOff val="25000"/>
            </a:schemeClr>
          </a:solidFill>
        </p:spPr>
        <p:txBody>
          <a:bodyPr wrap="square" rtlCol="0">
            <a:spAutoFit/>
          </a:bodyPr>
          <a:lstStyle/>
          <a:p>
            <a:r>
              <a:rPr lang="en-US" dirty="0" smtClean="0">
                <a:effectLst>
                  <a:outerShdw blurRad="50800" dist="38100" dir="2700000" algn="tl" rotWithShape="0">
                    <a:prstClr val="black">
                      <a:alpha val="40000"/>
                    </a:prstClr>
                  </a:outerShdw>
                </a:effectLst>
                <a:latin typeface="Trebuchet MS" pitchFamily="34" charset="0"/>
              </a:rPr>
              <a:t>To access an assignment, click on the book icon next to the due date.</a:t>
            </a:r>
            <a:endParaRPr lang="en-US" dirty="0">
              <a:effectLst>
                <a:outerShdw blurRad="50800" dist="38100" dir="2700000" algn="tl" rotWithShape="0">
                  <a:prstClr val="black">
                    <a:alpha val="40000"/>
                  </a:prstClr>
                </a:outerShdw>
              </a:effectLst>
              <a:latin typeface="Trebuchet MS" pitchFamily="34" charset="0"/>
            </a:endParaRPr>
          </a:p>
        </p:txBody>
      </p:sp>
      <p:sp>
        <p:nvSpPr>
          <p:cNvPr id="10" name="Oval 9"/>
          <p:cNvSpPr/>
          <p:nvPr/>
        </p:nvSpPr>
        <p:spPr>
          <a:xfrm>
            <a:off x="4800600" y="3733800"/>
            <a:ext cx="990600" cy="685800"/>
          </a:xfrm>
          <a:prstGeom prst="ellipse">
            <a:avLst/>
          </a:prstGeom>
          <a:noFill/>
          <a:ln>
            <a:solidFill>
              <a:srgbClr val="C00000"/>
            </a:solidFill>
          </a:ln>
          <a:effectLst>
            <a:glow rad="101600">
              <a:schemeClr val="accent1">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505200"/>
            <a:ext cx="8153400" cy="923330"/>
          </a:xfrm>
          <a:prstGeom prst="rect">
            <a:avLst/>
          </a:prstGeom>
          <a:solidFill>
            <a:schemeClr val="accent3">
              <a:lumMod val="75000"/>
            </a:schemeClr>
          </a:solidFill>
        </p:spPr>
        <p:txBody>
          <a:bodyPr wrap="square" rtlCol="0">
            <a:spAutoFit/>
            <a:scene3d>
              <a:camera prst="orthographicFront"/>
              <a:lightRig rig="threePt" dir="t"/>
            </a:scene3d>
            <a:sp3d extrusionH="57150">
              <a:bevelT w="57150" h="38100" prst="artDeco"/>
            </a:sp3d>
          </a:bodyPr>
          <a:lstStyle/>
          <a:p>
            <a:r>
              <a:rPr lang="en-US" dirty="0" smtClean="0">
                <a:effectLst>
                  <a:outerShdw blurRad="50800" dist="38100" dir="2700000" algn="tl" rotWithShape="0">
                    <a:prstClr val="black">
                      <a:alpha val="40000"/>
                    </a:prstClr>
                  </a:outerShdw>
                </a:effectLst>
                <a:latin typeface="Trebuchet MS" pitchFamily="34" charset="0"/>
              </a:rPr>
              <a:t>When you click on the book icon you will receive this start page warning you that you will be tracked and recorded.  Abandoning is OK!!  It will not </a:t>
            </a:r>
            <a:r>
              <a:rPr lang="en-US" smtClean="0">
                <a:effectLst>
                  <a:outerShdw blurRad="50800" dist="38100" dir="2700000" algn="tl" rotWithShape="0">
                    <a:prstClr val="black">
                      <a:alpha val="40000"/>
                    </a:prstClr>
                  </a:outerShdw>
                </a:effectLst>
                <a:latin typeface="Trebuchet MS" pitchFamily="34" charset="0"/>
              </a:rPr>
              <a:t>count </a:t>
            </a:r>
            <a:r>
              <a:rPr lang="en-US" smtClean="0">
                <a:effectLst>
                  <a:outerShdw blurRad="50800" dist="38100" dir="2700000" algn="tl" rotWithShape="0">
                    <a:prstClr val="black">
                      <a:alpha val="40000"/>
                    </a:prstClr>
                  </a:outerShdw>
                </a:effectLst>
                <a:latin typeface="Trebuchet MS" pitchFamily="34" charset="0"/>
              </a:rPr>
              <a:t>as </a:t>
            </a:r>
            <a:r>
              <a:rPr lang="en-US" dirty="0" smtClean="0">
                <a:effectLst>
                  <a:outerShdw blurRad="50800" dist="38100" dir="2700000" algn="tl" rotWithShape="0">
                    <a:prstClr val="black">
                      <a:alpha val="40000"/>
                    </a:prstClr>
                  </a:outerShdw>
                </a:effectLst>
                <a:latin typeface="Trebuchet MS" pitchFamily="34" charset="0"/>
              </a:rPr>
              <a:t>an official attempt and will not hurt your grade.</a:t>
            </a:r>
            <a:endParaRPr lang="en-US" dirty="0">
              <a:effectLst>
                <a:outerShdw blurRad="50800" dist="38100" dir="2700000" algn="tl" rotWithShape="0">
                  <a:prstClr val="black">
                    <a:alpha val="40000"/>
                  </a:prstClr>
                </a:outerShdw>
              </a:effectLst>
              <a:latin typeface="Trebuchet MS" pitchFamily="34" charset="0"/>
            </a:endParaRPr>
          </a:p>
        </p:txBody>
      </p:sp>
      <p:pic>
        <p:nvPicPr>
          <p:cNvPr id="4" name="Picture 3" descr="quia3.jpg"/>
          <p:cNvPicPr>
            <a:picLocks noChangeAspect="1"/>
          </p:cNvPicPr>
          <p:nvPr/>
        </p:nvPicPr>
        <p:blipFill>
          <a:blip r:embed="rId2" cstate="print"/>
          <a:stretch>
            <a:fillRect/>
          </a:stretch>
        </p:blipFill>
        <p:spPr>
          <a:xfrm>
            <a:off x="609600" y="152400"/>
            <a:ext cx="7915275" cy="32385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ia6.jpg"/>
          <p:cNvPicPr>
            <a:picLocks noChangeAspect="1"/>
          </p:cNvPicPr>
          <p:nvPr/>
        </p:nvPicPr>
        <p:blipFill>
          <a:blip r:embed="rId2" cstate="print"/>
          <a:stretch>
            <a:fillRect/>
          </a:stretch>
        </p:blipFill>
        <p:spPr>
          <a:xfrm>
            <a:off x="2286000" y="0"/>
            <a:ext cx="6858000" cy="6858000"/>
          </a:xfrm>
          <a:prstGeom prst="rect">
            <a:avLst/>
          </a:prstGeom>
        </p:spPr>
      </p:pic>
      <p:sp>
        <p:nvSpPr>
          <p:cNvPr id="4" name="TextBox 3"/>
          <p:cNvSpPr txBox="1"/>
          <p:nvPr/>
        </p:nvSpPr>
        <p:spPr>
          <a:xfrm>
            <a:off x="0" y="1219200"/>
            <a:ext cx="2209800" cy="1015663"/>
          </a:xfrm>
          <a:prstGeom prst="rect">
            <a:avLst/>
          </a:prstGeom>
          <a:solidFill>
            <a:schemeClr val="accent3">
              <a:lumMod val="75000"/>
            </a:schemeClr>
          </a:solidFill>
        </p:spPr>
        <p:txBody>
          <a:bodyPr wrap="square" rtlCol="0">
            <a:spAutoFit/>
          </a:bodyPr>
          <a:lstStyle/>
          <a:p>
            <a:r>
              <a:rPr lang="en-US" sz="2000" dirty="0" smtClean="0">
                <a:effectLst>
                  <a:outerShdw blurRad="50800" dist="38100" dir="2700000" algn="tl" rotWithShape="0">
                    <a:prstClr val="black">
                      <a:alpha val="40000"/>
                    </a:prstClr>
                  </a:outerShdw>
                </a:effectLst>
                <a:latin typeface="Trebuchet MS" pitchFamily="34" charset="0"/>
              </a:rPr>
              <a:t>The exercise will open in a separate window.</a:t>
            </a:r>
            <a:endParaRPr lang="en-US" sz="2000" dirty="0">
              <a:effectLst>
                <a:outerShdw blurRad="50800" dist="38100" dir="2700000" algn="tl" rotWithShape="0">
                  <a:prstClr val="black">
                    <a:alpha val="40000"/>
                  </a:prst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ia6.jpg"/>
          <p:cNvPicPr>
            <a:picLocks noChangeAspect="1"/>
          </p:cNvPicPr>
          <p:nvPr/>
        </p:nvPicPr>
        <p:blipFill>
          <a:blip r:embed="rId2" cstate="print"/>
          <a:stretch>
            <a:fillRect/>
          </a:stretch>
        </p:blipFill>
        <p:spPr>
          <a:xfrm>
            <a:off x="2286000" y="0"/>
            <a:ext cx="6858000" cy="6858000"/>
          </a:xfrm>
          <a:prstGeom prst="rect">
            <a:avLst/>
          </a:prstGeom>
        </p:spPr>
      </p:pic>
      <p:sp>
        <p:nvSpPr>
          <p:cNvPr id="4" name="TextBox 3"/>
          <p:cNvSpPr txBox="1"/>
          <p:nvPr/>
        </p:nvSpPr>
        <p:spPr>
          <a:xfrm>
            <a:off x="0" y="609600"/>
            <a:ext cx="2209800" cy="2862322"/>
          </a:xfrm>
          <a:prstGeom prst="rect">
            <a:avLst/>
          </a:prstGeom>
          <a:solidFill>
            <a:schemeClr val="accent3">
              <a:lumMod val="75000"/>
            </a:schemeClr>
          </a:solidFill>
        </p:spPr>
        <p:txBody>
          <a:bodyPr wrap="square" rtlCol="0">
            <a:spAutoFit/>
          </a:bodyPr>
          <a:lstStyle/>
          <a:p>
            <a:r>
              <a:rPr lang="en-US" sz="2000" dirty="0" smtClean="0">
                <a:effectLst>
                  <a:outerShdw blurRad="50800" dist="38100" dir="2700000" algn="tl" rotWithShape="0">
                    <a:prstClr val="black">
                      <a:alpha val="40000"/>
                    </a:prstClr>
                  </a:outerShdw>
                </a:effectLst>
                <a:latin typeface="Trebuchet MS" pitchFamily="34" charset="0"/>
              </a:rPr>
              <a:t>Notice there is a floating keyboard at the top of the screen.  Click on these letters to enter accented vowels and/or other Spanish characters.</a:t>
            </a:r>
            <a:endParaRPr lang="en-US" sz="2000" dirty="0">
              <a:effectLst>
                <a:outerShdw blurRad="50800" dist="38100" dir="2700000" algn="tl" rotWithShape="0">
                  <a:prstClr val="black">
                    <a:alpha val="40000"/>
                  </a:prstClr>
                </a:outerShdw>
              </a:effectLst>
              <a:latin typeface="Trebuchet MS" pitchFamily="34" charset="0"/>
            </a:endParaRPr>
          </a:p>
        </p:txBody>
      </p:sp>
      <p:sp>
        <p:nvSpPr>
          <p:cNvPr id="5" name="Right Arrow 4"/>
          <p:cNvSpPr/>
          <p:nvPr/>
        </p:nvSpPr>
        <p:spPr>
          <a:xfrm rot="21082109">
            <a:off x="381000" y="152400"/>
            <a:ext cx="1828800" cy="304800"/>
          </a:xfrm>
          <a:prstGeom prst="rightArrow">
            <a:avLst/>
          </a:prstGeom>
          <a:solidFill>
            <a:srgbClr val="FFFF00"/>
          </a:solidFill>
          <a:ln>
            <a:solidFill>
              <a:schemeClr val="accent3">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lumMod val="75000"/>
                  </a:schemeClr>
                </a:solidFill>
              </a:l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ia6.jpg"/>
          <p:cNvPicPr>
            <a:picLocks noChangeAspect="1"/>
          </p:cNvPicPr>
          <p:nvPr/>
        </p:nvPicPr>
        <p:blipFill>
          <a:blip r:embed="rId2" cstate="print"/>
          <a:stretch>
            <a:fillRect/>
          </a:stretch>
        </p:blipFill>
        <p:spPr>
          <a:xfrm>
            <a:off x="2286000" y="0"/>
            <a:ext cx="6858000" cy="6858000"/>
          </a:xfrm>
          <a:prstGeom prst="rect">
            <a:avLst/>
          </a:prstGeom>
        </p:spPr>
      </p:pic>
      <p:sp>
        <p:nvSpPr>
          <p:cNvPr id="4" name="TextBox 3"/>
          <p:cNvSpPr txBox="1"/>
          <p:nvPr/>
        </p:nvSpPr>
        <p:spPr>
          <a:xfrm>
            <a:off x="0" y="609600"/>
            <a:ext cx="2209800" cy="2554545"/>
          </a:xfrm>
          <a:prstGeom prst="rect">
            <a:avLst/>
          </a:prstGeom>
          <a:solidFill>
            <a:schemeClr val="accent3">
              <a:lumMod val="75000"/>
            </a:schemeClr>
          </a:solidFill>
        </p:spPr>
        <p:txBody>
          <a:bodyPr wrap="square" rtlCol="0">
            <a:spAutoFit/>
          </a:bodyPr>
          <a:lstStyle/>
          <a:p>
            <a:r>
              <a:rPr lang="en-US" sz="2000" dirty="0" smtClean="0">
                <a:effectLst>
                  <a:outerShdw blurRad="50800" dist="38100" dir="2700000" algn="tl" rotWithShape="0">
                    <a:prstClr val="black">
                      <a:alpha val="40000"/>
                    </a:prstClr>
                  </a:outerShdw>
                </a:effectLst>
                <a:latin typeface="Trebuchet MS" pitchFamily="34" charset="0"/>
              </a:rPr>
              <a:t>Notice there is a bubble that lets you know what you are working on, how it is graded and if it is assigned for a grade.</a:t>
            </a:r>
            <a:endParaRPr lang="en-US" sz="2000" dirty="0">
              <a:effectLst>
                <a:outerShdw blurRad="50800" dist="38100" dir="2700000" algn="tl" rotWithShape="0">
                  <a:prstClr val="black">
                    <a:alpha val="40000"/>
                  </a:prstClr>
                </a:outerShdw>
              </a:effectLst>
              <a:latin typeface="Trebuchet MS" pitchFamily="34" charset="0"/>
            </a:endParaRPr>
          </a:p>
        </p:txBody>
      </p:sp>
      <p:sp>
        <p:nvSpPr>
          <p:cNvPr id="5" name="Right Arrow 4"/>
          <p:cNvSpPr/>
          <p:nvPr/>
        </p:nvSpPr>
        <p:spPr>
          <a:xfrm rot="309207">
            <a:off x="381000" y="152400"/>
            <a:ext cx="1828800" cy="304800"/>
          </a:xfrm>
          <a:prstGeom prst="rightArrow">
            <a:avLst/>
          </a:prstGeom>
          <a:solidFill>
            <a:srgbClr val="FFFF00"/>
          </a:solidFill>
          <a:ln>
            <a:solidFill>
              <a:schemeClr val="accent3">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lumMod val="75000"/>
                  </a:schemeClr>
                </a:solidFill>
              </a:l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ia6.jpg"/>
          <p:cNvPicPr>
            <a:picLocks noChangeAspect="1"/>
          </p:cNvPicPr>
          <p:nvPr/>
        </p:nvPicPr>
        <p:blipFill>
          <a:blip r:embed="rId2" cstate="print"/>
          <a:stretch>
            <a:fillRect/>
          </a:stretch>
        </p:blipFill>
        <p:spPr>
          <a:xfrm>
            <a:off x="2286000" y="0"/>
            <a:ext cx="6858000" cy="6858000"/>
          </a:xfrm>
          <a:prstGeom prst="rect">
            <a:avLst/>
          </a:prstGeom>
        </p:spPr>
      </p:pic>
      <p:sp>
        <p:nvSpPr>
          <p:cNvPr id="4" name="TextBox 3"/>
          <p:cNvSpPr txBox="1"/>
          <p:nvPr/>
        </p:nvSpPr>
        <p:spPr>
          <a:xfrm>
            <a:off x="76200" y="1841242"/>
            <a:ext cx="2209800" cy="5016758"/>
          </a:xfrm>
          <a:prstGeom prst="rect">
            <a:avLst/>
          </a:prstGeom>
          <a:solidFill>
            <a:schemeClr val="accent3">
              <a:lumMod val="75000"/>
            </a:schemeClr>
          </a:solidFill>
        </p:spPr>
        <p:txBody>
          <a:bodyPr wrap="square" rtlCol="0">
            <a:spAutoFit/>
          </a:bodyPr>
          <a:lstStyle/>
          <a:p>
            <a:r>
              <a:rPr lang="en-US" sz="2000" dirty="0" smtClean="0">
                <a:effectLst>
                  <a:outerShdw blurRad="50800" dist="38100" dir="2700000" algn="tl" rotWithShape="0">
                    <a:prstClr val="black">
                      <a:alpha val="40000"/>
                    </a:prstClr>
                  </a:outerShdw>
                </a:effectLst>
                <a:latin typeface="Trebuchet MS" pitchFamily="34" charset="0"/>
              </a:rPr>
              <a:t>This is VERY good advice.  Study the text first, and do the online lecture readings, then do the practice activities in the Practice Zone on the online readings.  This homework should then be your LAST activity with this material.</a:t>
            </a:r>
            <a:endParaRPr lang="en-US" sz="2000" dirty="0">
              <a:effectLst>
                <a:outerShdw blurRad="50800" dist="38100" dir="2700000" algn="tl" rotWithShape="0">
                  <a:prstClr val="black">
                    <a:alpha val="40000"/>
                  </a:prstClr>
                </a:outerShdw>
              </a:effectLst>
              <a:latin typeface="Trebuchet MS" pitchFamily="34" charset="0"/>
            </a:endParaRPr>
          </a:p>
        </p:txBody>
      </p:sp>
      <p:sp>
        <p:nvSpPr>
          <p:cNvPr id="5" name="Right Arrow 4"/>
          <p:cNvSpPr/>
          <p:nvPr/>
        </p:nvSpPr>
        <p:spPr>
          <a:xfrm>
            <a:off x="609600" y="1524000"/>
            <a:ext cx="1828800" cy="304800"/>
          </a:xfrm>
          <a:prstGeom prst="rightArrow">
            <a:avLst/>
          </a:prstGeom>
          <a:solidFill>
            <a:srgbClr val="FFFF00"/>
          </a:solidFill>
          <a:ln>
            <a:solidFill>
              <a:schemeClr val="accent3">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lumMod val="75000"/>
                  </a:schemeClr>
                </a:solidFill>
              </a:ln>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ia6.jpg"/>
          <p:cNvPicPr>
            <a:picLocks noChangeAspect="1"/>
          </p:cNvPicPr>
          <p:nvPr/>
        </p:nvPicPr>
        <p:blipFill>
          <a:blip r:embed="rId2" cstate="print"/>
          <a:stretch>
            <a:fillRect/>
          </a:stretch>
        </p:blipFill>
        <p:spPr>
          <a:xfrm>
            <a:off x="2286000" y="0"/>
            <a:ext cx="6858000" cy="6858000"/>
          </a:xfrm>
          <a:prstGeom prst="rect">
            <a:avLst/>
          </a:prstGeom>
        </p:spPr>
      </p:pic>
      <p:sp>
        <p:nvSpPr>
          <p:cNvPr id="4" name="TextBox 3"/>
          <p:cNvSpPr txBox="1"/>
          <p:nvPr/>
        </p:nvSpPr>
        <p:spPr>
          <a:xfrm>
            <a:off x="0" y="2362200"/>
            <a:ext cx="2209800" cy="2246769"/>
          </a:xfrm>
          <a:prstGeom prst="rect">
            <a:avLst/>
          </a:prstGeom>
          <a:solidFill>
            <a:schemeClr val="accent3">
              <a:lumMod val="75000"/>
            </a:schemeClr>
          </a:solidFill>
        </p:spPr>
        <p:txBody>
          <a:bodyPr wrap="square" rtlCol="0">
            <a:spAutoFit/>
          </a:bodyPr>
          <a:lstStyle/>
          <a:p>
            <a:r>
              <a:rPr lang="en-US" sz="2000" dirty="0" smtClean="0">
                <a:effectLst>
                  <a:outerShdw blurRad="50800" dist="38100" dir="2700000" algn="tl" rotWithShape="0">
                    <a:prstClr val="black">
                      <a:alpha val="40000"/>
                    </a:prstClr>
                  </a:outerShdw>
                </a:effectLst>
                <a:latin typeface="Trebuchet MS" pitchFamily="34" charset="0"/>
              </a:rPr>
              <a:t>Once you have made a genuinely sincere attempt to complete this entire  homework assignment, click on “Submit”</a:t>
            </a:r>
            <a:endParaRPr lang="en-US" sz="2000" dirty="0">
              <a:effectLst>
                <a:outerShdw blurRad="50800" dist="38100" dir="2700000" algn="tl" rotWithShape="0">
                  <a:prstClr val="black">
                    <a:alpha val="40000"/>
                  </a:prstClr>
                </a:outerShdw>
              </a:effectLst>
              <a:latin typeface="Trebuchet MS" pitchFamily="34" charset="0"/>
            </a:endParaRPr>
          </a:p>
        </p:txBody>
      </p:sp>
      <p:sp>
        <p:nvSpPr>
          <p:cNvPr id="5" name="Right Arrow 4"/>
          <p:cNvSpPr/>
          <p:nvPr/>
        </p:nvSpPr>
        <p:spPr>
          <a:xfrm rot="3140275">
            <a:off x="481753" y="5405889"/>
            <a:ext cx="2415793" cy="304800"/>
          </a:xfrm>
          <a:prstGeom prst="rightArrow">
            <a:avLst/>
          </a:prstGeom>
          <a:solidFill>
            <a:srgbClr val="FFFF00"/>
          </a:solidFill>
          <a:ln>
            <a:solidFill>
              <a:schemeClr val="accent3">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lumMod val="75000"/>
                  </a:schemeClr>
                </a:solidFill>
              </a:l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fterSubmit2.jpg"/>
          <p:cNvPicPr>
            <a:picLocks noChangeAspect="1"/>
          </p:cNvPicPr>
          <p:nvPr/>
        </p:nvPicPr>
        <p:blipFill>
          <a:blip r:embed="rId2" cstate="print"/>
          <a:stretch>
            <a:fillRect/>
          </a:stretch>
        </p:blipFill>
        <p:spPr>
          <a:xfrm>
            <a:off x="3996203" y="0"/>
            <a:ext cx="5147797" cy="6858000"/>
          </a:xfrm>
          <a:prstGeom prst="rect">
            <a:avLst/>
          </a:prstGeom>
        </p:spPr>
      </p:pic>
      <p:sp>
        <p:nvSpPr>
          <p:cNvPr id="5" name="TextBox 4"/>
          <p:cNvSpPr txBox="1"/>
          <p:nvPr/>
        </p:nvSpPr>
        <p:spPr>
          <a:xfrm>
            <a:off x="152400" y="533400"/>
            <a:ext cx="3581400" cy="1569660"/>
          </a:xfrm>
          <a:prstGeom prst="rect">
            <a:avLst/>
          </a:prstGeom>
          <a:noFill/>
        </p:spPr>
        <p:txBody>
          <a:bodyPr wrap="square" rtlCol="0">
            <a:spAutoFit/>
            <a:scene3d>
              <a:camera prst="orthographicFront"/>
              <a:lightRig rig="threePt" dir="t"/>
            </a:scene3d>
            <a:sp3d extrusionH="57150">
              <a:bevelT w="57150" h="38100" prst="artDeco"/>
            </a:sp3d>
          </a:bodyPr>
          <a:lstStyle/>
          <a:p>
            <a:r>
              <a:rPr lang="en-US" sz="2400" dirty="0" smtClean="0">
                <a:effectLst>
                  <a:outerShdw blurRad="50800" dist="38100" dir="2700000" algn="tl" rotWithShape="0">
                    <a:prstClr val="black">
                      <a:alpha val="40000"/>
                    </a:prstClr>
                  </a:outerShdw>
                </a:effectLst>
                <a:latin typeface="Trebuchet MS" pitchFamily="34" charset="0"/>
              </a:rPr>
              <a:t>After you click on submit, You will see your </a:t>
            </a:r>
            <a:r>
              <a:rPr lang="en-US" sz="2400" dirty="0" smtClean="0">
                <a:effectLst>
                  <a:outerShdw blurRad="50800" dist="38100" dir="2700000" algn="tl" rotWithShape="0">
                    <a:prstClr val="black">
                      <a:alpha val="40000"/>
                    </a:prstClr>
                  </a:outerShdw>
                </a:effectLst>
                <a:latin typeface="Trebuchet MS" pitchFamily="34" charset="0"/>
              </a:rPr>
              <a:t>scores and receive feedback.  </a:t>
            </a:r>
            <a:endParaRPr lang="en-US" sz="2400" dirty="0">
              <a:effectLst>
                <a:outerShdw blurRad="50800" dist="38100" dir="2700000" algn="tl" rotWithShape="0">
                  <a:prstClr val="black">
                    <a:alpha val="40000"/>
                  </a:prst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ia6.jpg"/>
          <p:cNvPicPr>
            <a:picLocks noChangeAspect="1"/>
          </p:cNvPicPr>
          <p:nvPr/>
        </p:nvPicPr>
        <p:blipFill>
          <a:blip r:embed="rId2" cstate="print"/>
          <a:stretch>
            <a:fillRect/>
          </a:stretch>
        </p:blipFill>
        <p:spPr>
          <a:xfrm>
            <a:off x="2286000" y="0"/>
            <a:ext cx="6858000" cy="6858000"/>
          </a:xfrm>
          <a:prstGeom prst="rect">
            <a:avLst/>
          </a:prstGeom>
        </p:spPr>
      </p:pic>
      <p:sp>
        <p:nvSpPr>
          <p:cNvPr id="4" name="TextBox 3"/>
          <p:cNvSpPr txBox="1"/>
          <p:nvPr/>
        </p:nvSpPr>
        <p:spPr>
          <a:xfrm>
            <a:off x="0" y="1447800"/>
            <a:ext cx="2209800" cy="5016758"/>
          </a:xfrm>
          <a:prstGeom prst="rect">
            <a:avLst/>
          </a:prstGeom>
          <a:solidFill>
            <a:schemeClr val="accent3">
              <a:lumMod val="75000"/>
            </a:schemeClr>
          </a:solidFill>
        </p:spPr>
        <p:txBody>
          <a:bodyPr wrap="square" rtlCol="0">
            <a:spAutoFit/>
          </a:bodyPr>
          <a:lstStyle/>
          <a:p>
            <a:r>
              <a:rPr lang="en-US" sz="2000" dirty="0" smtClean="0">
                <a:effectLst>
                  <a:outerShdw blurRad="50800" dist="38100" dir="2700000" algn="tl" rotWithShape="0">
                    <a:prstClr val="black">
                      <a:alpha val="40000"/>
                    </a:prstClr>
                  </a:outerShdw>
                </a:effectLst>
                <a:latin typeface="Trebuchet MS" pitchFamily="34" charset="0"/>
              </a:rPr>
              <a:t>DO NOT click on “Submit” if you have not finished the assignment.  Do not click on “Submit” if you decide not to do this assignment.</a:t>
            </a:r>
          </a:p>
          <a:p>
            <a:r>
              <a:rPr lang="en-US" sz="2000" dirty="0" smtClean="0">
                <a:effectLst>
                  <a:outerShdw blurRad="50800" dist="38100" dir="2700000" algn="tl" rotWithShape="0">
                    <a:prstClr val="black">
                      <a:alpha val="40000"/>
                    </a:prstClr>
                  </a:outerShdw>
                </a:effectLst>
                <a:latin typeface="Trebuchet MS" pitchFamily="34" charset="0"/>
              </a:rPr>
              <a:t>Simply close the window.</a:t>
            </a:r>
          </a:p>
          <a:p>
            <a:r>
              <a:rPr lang="en-US" sz="2000" dirty="0" err="1" smtClean="0">
                <a:effectLst>
                  <a:outerShdw blurRad="50800" dist="38100" dir="2700000" algn="tl" rotWithShape="0">
                    <a:prstClr val="black">
                      <a:alpha val="40000"/>
                    </a:prstClr>
                  </a:outerShdw>
                </a:effectLst>
                <a:latin typeface="Trebuchet MS" pitchFamily="34" charset="0"/>
              </a:rPr>
              <a:t>Quia</a:t>
            </a:r>
            <a:r>
              <a:rPr lang="en-US" sz="2000" dirty="0" smtClean="0">
                <a:effectLst>
                  <a:outerShdw blurRad="50800" dist="38100" dir="2700000" algn="tl" rotWithShape="0">
                    <a:prstClr val="black">
                      <a:alpha val="40000"/>
                    </a:prstClr>
                  </a:outerShdw>
                </a:effectLst>
                <a:latin typeface="Trebuchet MS" pitchFamily="34" charset="0"/>
              </a:rPr>
              <a:t> will credit you for the time spent, but will not consider this one of your 3 official attempts</a:t>
            </a:r>
            <a:endParaRPr lang="en-US" sz="2000" dirty="0">
              <a:effectLst>
                <a:outerShdw blurRad="50800" dist="38100" dir="2700000" algn="tl" rotWithShape="0">
                  <a:prstClr val="black">
                    <a:alpha val="40000"/>
                  </a:prstClr>
                </a:outerShdw>
              </a:effectLst>
              <a:latin typeface="Trebuchet MS" pitchFamily="34" charset="0"/>
            </a:endParaRPr>
          </a:p>
        </p:txBody>
      </p:sp>
      <p:sp>
        <p:nvSpPr>
          <p:cNvPr id="6" name="&quot;No&quot; Symbol 5"/>
          <p:cNvSpPr/>
          <p:nvPr/>
        </p:nvSpPr>
        <p:spPr>
          <a:xfrm>
            <a:off x="2514600" y="6248400"/>
            <a:ext cx="685800" cy="609600"/>
          </a:xfrm>
          <a:prstGeom prst="noSmoking">
            <a:avLst/>
          </a:prstGeom>
          <a:noFill/>
          <a:ln>
            <a:solidFill>
              <a:srgbClr val="FF0000"/>
            </a:solidFill>
          </a:ln>
          <a:effectLst>
            <a:glow rad="63500">
              <a:schemeClr val="accent1">
                <a:satMod val="175000"/>
                <a:alpha val="40000"/>
              </a:schemeClr>
            </a:glow>
            <a:outerShdw blurRad="50800" dist="38100" dir="2700000" algn="tl" rotWithShape="0">
              <a:prstClr val="black">
                <a:alpha val="40000"/>
              </a:prstClr>
            </a:outerShdw>
          </a:effectLst>
          <a:scene3d>
            <a:camera prst="perspective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ia5.jpg"/>
          <p:cNvPicPr>
            <a:picLocks noChangeAspect="1"/>
          </p:cNvPicPr>
          <p:nvPr/>
        </p:nvPicPr>
        <p:blipFill>
          <a:blip r:embed="rId2" cstate="print"/>
          <a:stretch>
            <a:fillRect/>
          </a:stretch>
        </p:blipFill>
        <p:spPr>
          <a:xfrm>
            <a:off x="2057400" y="0"/>
            <a:ext cx="6954705" cy="6858000"/>
          </a:xfrm>
          <a:prstGeom prst="rect">
            <a:avLst/>
          </a:prstGeom>
        </p:spPr>
      </p:pic>
      <p:sp>
        <p:nvSpPr>
          <p:cNvPr id="3" name="TextBox 2"/>
          <p:cNvSpPr txBox="1"/>
          <p:nvPr/>
        </p:nvSpPr>
        <p:spPr>
          <a:xfrm>
            <a:off x="0" y="0"/>
            <a:ext cx="1981200" cy="6555641"/>
          </a:xfrm>
          <a:prstGeom prst="rect">
            <a:avLst/>
          </a:prstGeom>
          <a:solidFill>
            <a:schemeClr val="accent3">
              <a:lumMod val="75000"/>
            </a:schemeClr>
          </a:solidFill>
          <a:ln>
            <a:solidFill>
              <a:srgbClr val="C00000"/>
            </a:solidFill>
          </a:ln>
        </p:spPr>
        <p:txBody>
          <a:bodyPr wrap="square" rtlCol="0">
            <a:spAutoFit/>
            <a:scene3d>
              <a:camera prst="orthographicFront"/>
              <a:lightRig rig="threePt" dir="t"/>
            </a:scene3d>
            <a:sp3d extrusionH="57150">
              <a:bevelT w="38100" h="38100" prst="convex"/>
            </a:sp3d>
          </a:bodyPr>
          <a:lstStyle/>
          <a:p>
            <a:r>
              <a:rPr lang="en-US" sz="2000" dirty="0" smtClean="0">
                <a:effectLst>
                  <a:glow rad="101600">
                    <a:srgbClr val="FF0000">
                      <a:alpha val="60000"/>
                    </a:srgbClr>
                  </a:glow>
                  <a:outerShdw blurRad="50800" dist="38100" dir="2700000" algn="tl" rotWithShape="0">
                    <a:prstClr val="black">
                      <a:alpha val="40000"/>
                    </a:prstClr>
                  </a:outerShdw>
                </a:effectLst>
                <a:latin typeface="Trebuchet MS" pitchFamily="34" charset="0"/>
              </a:rPr>
              <a:t>NEVER</a:t>
            </a:r>
            <a:r>
              <a:rPr lang="en-US" sz="2000" dirty="0" smtClean="0">
                <a:effectLst>
                  <a:outerShdw blurRad="50800" dist="38100" dir="2700000" algn="tl" rotWithShape="0">
                    <a:prstClr val="black">
                      <a:alpha val="40000"/>
                    </a:prstClr>
                  </a:outerShdw>
                </a:effectLst>
                <a:latin typeface="Trebuchet MS" pitchFamily="34" charset="0"/>
              </a:rPr>
              <a:t> submit homework with blank answers, nor with nonsense answers in an attempt to get the answers to complete the homework.</a:t>
            </a:r>
          </a:p>
          <a:p>
            <a:r>
              <a:rPr lang="en-US" sz="2000" dirty="0" smtClean="0">
                <a:effectLst>
                  <a:glow rad="101600">
                    <a:srgbClr val="FF0000">
                      <a:alpha val="60000"/>
                    </a:srgbClr>
                  </a:glow>
                  <a:outerShdw blurRad="50800" dist="38100" dir="2700000" algn="tl" rotWithShape="0">
                    <a:prstClr val="black">
                      <a:alpha val="40000"/>
                    </a:prstClr>
                  </a:outerShdw>
                </a:effectLst>
                <a:latin typeface="Trebuchet MS" pitchFamily="34" charset="0"/>
              </a:rPr>
              <a:t>Any instance </a:t>
            </a:r>
            <a:r>
              <a:rPr lang="en-US" sz="2000" dirty="0" smtClean="0">
                <a:effectLst>
                  <a:outerShdw blurRad="50800" dist="38100" dir="2700000" algn="tl" rotWithShape="0">
                    <a:prstClr val="black">
                      <a:alpha val="40000"/>
                    </a:prstClr>
                  </a:outerShdw>
                </a:effectLst>
                <a:latin typeface="Trebuchet MS" pitchFamily="34" charset="0"/>
              </a:rPr>
              <a:t>of Blank Answers or any other form of academic dishonesty results in your being dropped or receiving an “F” for the course. </a:t>
            </a:r>
          </a:p>
        </p:txBody>
      </p:sp>
      <p:sp>
        <p:nvSpPr>
          <p:cNvPr id="4" name="Right Arrow 3"/>
          <p:cNvSpPr/>
          <p:nvPr/>
        </p:nvSpPr>
        <p:spPr>
          <a:xfrm>
            <a:off x="1600200" y="3733800"/>
            <a:ext cx="914400" cy="304800"/>
          </a:xfrm>
          <a:prstGeom prst="rightArrow">
            <a:avLst/>
          </a:prstGeom>
          <a:solidFill>
            <a:srgbClr val="FFFF00"/>
          </a:solidFill>
          <a:ln>
            <a:solidFill>
              <a:schemeClr val="accent3">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lumMod val="75000"/>
                  </a:schemeClr>
                </a:solidFill>
              </a:ln>
            </a:endParaRPr>
          </a:p>
        </p:txBody>
      </p:sp>
      <p:sp>
        <p:nvSpPr>
          <p:cNvPr id="6" name="TextBox 5"/>
          <p:cNvSpPr txBox="1"/>
          <p:nvPr/>
        </p:nvSpPr>
        <p:spPr>
          <a:xfrm>
            <a:off x="6096000" y="2667000"/>
            <a:ext cx="2133600" cy="1908215"/>
          </a:xfrm>
          <a:prstGeom prst="rect">
            <a:avLst/>
          </a:prstGeom>
          <a:noFill/>
          <a:effectLst>
            <a:glow rad="139700">
              <a:schemeClr val="accent3">
                <a:satMod val="175000"/>
                <a:alpha val="40000"/>
              </a:schemeClr>
            </a:glow>
          </a:effectLst>
        </p:spPr>
        <p:txBody>
          <a:bodyPr wrap="square" rtlCol="0">
            <a:spAutoFit/>
            <a:scene3d>
              <a:camera prst="orthographicFront"/>
              <a:lightRig rig="threePt" dir="t"/>
            </a:scene3d>
            <a:sp3d extrusionH="57150">
              <a:bevelT w="38100" h="38100"/>
            </a:sp3d>
          </a:bodyPr>
          <a:lstStyle/>
          <a:p>
            <a:pPr algn="ctr"/>
            <a:r>
              <a:rPr lang="en-US" sz="2000" dirty="0" smtClean="0">
                <a:ln>
                  <a:solidFill>
                    <a:schemeClr val="accent3">
                      <a:lumMod val="50000"/>
                    </a:schemeClr>
                  </a:solidFill>
                </a:ln>
                <a:solidFill>
                  <a:schemeClr val="accent2">
                    <a:lumMod val="50000"/>
                  </a:schemeClr>
                </a:solidFill>
                <a:effectLst>
                  <a:glow rad="101600">
                    <a:schemeClr val="accent1">
                      <a:satMod val="175000"/>
                      <a:alpha val="40000"/>
                    </a:schemeClr>
                  </a:glow>
                  <a:outerShdw blurRad="50800" dist="38100" dir="2700000" algn="tl" rotWithShape="0">
                    <a:prstClr val="black">
                      <a:alpha val="40000"/>
                    </a:prstClr>
                  </a:outerShdw>
                  <a:reflection blurRad="6350" stA="55000" endA="300" endPos="45500" dir="5400000" sy="-100000" algn="bl" rotWithShape="0"/>
                </a:effectLst>
                <a:latin typeface="Trebuchet MS" pitchFamily="34" charset="0"/>
              </a:rPr>
              <a:t>The system records your keystrokes as well as your time.  </a:t>
            </a:r>
          </a:p>
          <a:p>
            <a:pPr algn="ctr"/>
            <a:endParaRPr lang="en-US" dirty="0">
              <a:effectLst>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iaBooksStep1.jpg"/>
          <p:cNvPicPr>
            <a:picLocks noChangeAspect="1"/>
          </p:cNvPicPr>
          <p:nvPr/>
        </p:nvPicPr>
        <p:blipFill>
          <a:blip r:embed="rId2" cstate="print"/>
          <a:stretch>
            <a:fillRect/>
          </a:stretch>
        </p:blipFill>
        <p:spPr>
          <a:xfrm>
            <a:off x="0" y="1066800"/>
            <a:ext cx="9144000" cy="4764101"/>
          </a:xfrm>
          <a:prstGeom prst="rect">
            <a:avLst/>
          </a:prstGeom>
        </p:spPr>
      </p:pic>
      <p:sp>
        <p:nvSpPr>
          <p:cNvPr id="3" name="TextBox 2"/>
          <p:cNvSpPr txBox="1"/>
          <p:nvPr/>
        </p:nvSpPr>
        <p:spPr>
          <a:xfrm>
            <a:off x="152400" y="381000"/>
            <a:ext cx="8839200" cy="461665"/>
          </a:xfrm>
          <a:prstGeom prst="rect">
            <a:avLst/>
          </a:prstGeom>
          <a:noFill/>
        </p:spPr>
        <p:txBody>
          <a:bodyPr wrap="square" rtlCol="0">
            <a:spAutoFit/>
          </a:bodyPr>
          <a:lstStyle/>
          <a:p>
            <a:r>
              <a:rPr lang="en-US" sz="2400" dirty="0" smtClean="0">
                <a:effectLst>
                  <a:outerShdw blurRad="50800" dist="38100" dir="2700000" algn="tl" rotWithShape="0">
                    <a:prstClr val="black">
                      <a:alpha val="40000"/>
                    </a:prstClr>
                  </a:outerShdw>
                </a:effectLst>
                <a:latin typeface="Trebuchet MS" pitchFamily="34" charset="0"/>
              </a:rPr>
              <a:t>Go to </a:t>
            </a:r>
            <a:r>
              <a:rPr lang="en-US" sz="2400" dirty="0" smtClean="0">
                <a:effectLst>
                  <a:outerShdw blurRad="50800" dist="38100" dir="2700000" algn="tl" rotWithShape="0">
                    <a:prstClr val="black">
                      <a:alpha val="40000"/>
                    </a:prstClr>
                  </a:outerShdw>
                </a:effectLst>
                <a:latin typeface="Trebuchet MS" pitchFamily="34" charset="0"/>
                <a:hlinkClick r:id="rId3"/>
              </a:rPr>
              <a:t>http://books.quia.com</a:t>
            </a:r>
            <a:r>
              <a:rPr lang="en-US" sz="2400" dirty="0" smtClean="0">
                <a:effectLst>
                  <a:outerShdw blurRad="50800" dist="38100" dir="2700000" algn="tl" rotWithShape="0">
                    <a:prstClr val="black">
                      <a:alpha val="40000"/>
                    </a:prstClr>
                  </a:outerShdw>
                </a:effectLst>
                <a:latin typeface="Trebuchet MS" pitchFamily="34" charset="0"/>
              </a:rPr>
              <a:t> to arrive at this log-in page.</a:t>
            </a:r>
            <a:endParaRPr lang="en-US" sz="2400" dirty="0">
              <a:effectLst>
                <a:outerShdw blurRad="50800" dist="38100" dir="2700000" algn="tl" rotWithShape="0">
                  <a:prstClr val="black">
                    <a:alpha val="40000"/>
                  </a:prst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ia5.jpg"/>
          <p:cNvPicPr>
            <a:picLocks noChangeAspect="1"/>
          </p:cNvPicPr>
          <p:nvPr/>
        </p:nvPicPr>
        <p:blipFill>
          <a:blip r:embed="rId2" cstate="print"/>
          <a:stretch>
            <a:fillRect/>
          </a:stretch>
        </p:blipFill>
        <p:spPr>
          <a:xfrm>
            <a:off x="2057400" y="0"/>
            <a:ext cx="6954705" cy="6858000"/>
          </a:xfrm>
          <a:prstGeom prst="rect">
            <a:avLst/>
          </a:prstGeom>
        </p:spPr>
      </p:pic>
      <p:sp>
        <p:nvSpPr>
          <p:cNvPr id="3" name="TextBox 2"/>
          <p:cNvSpPr txBox="1"/>
          <p:nvPr/>
        </p:nvSpPr>
        <p:spPr>
          <a:xfrm>
            <a:off x="0" y="1905000"/>
            <a:ext cx="1981200" cy="4093428"/>
          </a:xfrm>
          <a:prstGeom prst="rect">
            <a:avLst/>
          </a:prstGeom>
          <a:solidFill>
            <a:schemeClr val="accent3">
              <a:lumMod val="75000"/>
            </a:schemeClr>
          </a:solidFill>
          <a:ln>
            <a:solidFill>
              <a:srgbClr val="C00000"/>
            </a:solidFill>
          </a:ln>
        </p:spPr>
        <p:txBody>
          <a:bodyPr wrap="square" rtlCol="0">
            <a:spAutoFit/>
            <a:scene3d>
              <a:camera prst="orthographicFront"/>
              <a:lightRig rig="threePt" dir="t"/>
            </a:scene3d>
            <a:sp3d extrusionH="57150">
              <a:bevelT w="38100" h="38100" prst="convex"/>
            </a:sp3d>
          </a:bodyPr>
          <a:lstStyle/>
          <a:p>
            <a:r>
              <a:rPr lang="en-US" sz="2000" dirty="0" smtClean="0">
                <a:effectLst>
                  <a:outerShdw blurRad="50800" dist="38100" dir="2700000" algn="tl" rotWithShape="0">
                    <a:prstClr val="black">
                      <a:alpha val="40000"/>
                    </a:prstClr>
                  </a:outerShdw>
                </a:effectLst>
                <a:latin typeface="Trebuchet MS" pitchFamily="34" charset="0"/>
              </a:rPr>
              <a:t>Once you have submitted your homework for the third (3</a:t>
            </a:r>
            <a:r>
              <a:rPr lang="en-US" sz="2000" baseline="30000" dirty="0" smtClean="0">
                <a:effectLst>
                  <a:outerShdw blurRad="50800" dist="38100" dir="2700000" algn="tl" rotWithShape="0">
                    <a:prstClr val="black">
                      <a:alpha val="40000"/>
                    </a:prstClr>
                  </a:outerShdw>
                </a:effectLst>
                <a:latin typeface="Trebuchet MS" pitchFamily="34" charset="0"/>
              </a:rPr>
              <a:t>rd</a:t>
            </a:r>
            <a:r>
              <a:rPr lang="en-US" sz="2000" dirty="0" smtClean="0">
                <a:effectLst>
                  <a:outerShdw blurRad="50800" dist="38100" dir="2700000" algn="tl" rotWithShape="0">
                    <a:prstClr val="black">
                      <a:alpha val="40000"/>
                    </a:prstClr>
                  </a:outerShdw>
                </a:effectLst>
                <a:latin typeface="Trebuchet MS" pitchFamily="34" charset="0"/>
              </a:rPr>
              <a:t>) time, the system will notify you that subsequent practice attempts will not be submitted for a grade.</a:t>
            </a:r>
            <a:endParaRPr lang="en-US" sz="2000" dirty="0">
              <a:effectLst>
                <a:outerShdw blurRad="50800" dist="38100" dir="2700000" algn="tl" rotWithShape="0">
                  <a:prstClr val="black">
                    <a:alpha val="40000"/>
                  </a:prstClr>
                </a:outerShdw>
              </a:effectLst>
              <a:latin typeface="Trebuchet MS" pitchFamily="34" charset="0"/>
            </a:endParaRPr>
          </a:p>
        </p:txBody>
      </p:sp>
      <p:sp>
        <p:nvSpPr>
          <p:cNvPr id="4" name="Right Arrow 3"/>
          <p:cNvSpPr/>
          <p:nvPr/>
        </p:nvSpPr>
        <p:spPr>
          <a:xfrm>
            <a:off x="228600" y="1447800"/>
            <a:ext cx="1828800" cy="304800"/>
          </a:xfrm>
          <a:prstGeom prst="rightArrow">
            <a:avLst/>
          </a:prstGeom>
          <a:solidFill>
            <a:srgbClr val="FFFF00"/>
          </a:solidFill>
          <a:ln>
            <a:solidFill>
              <a:schemeClr val="accent3">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lumMod val="75000"/>
                  </a:schemeClr>
                </a:solidFill>
              </a:ln>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981200" cy="5324535"/>
          </a:xfrm>
          <a:prstGeom prst="rect">
            <a:avLst/>
          </a:prstGeom>
          <a:solidFill>
            <a:schemeClr val="accent3">
              <a:lumMod val="75000"/>
            </a:schemeClr>
          </a:solidFill>
          <a:ln>
            <a:solidFill>
              <a:srgbClr val="C00000"/>
            </a:solidFill>
          </a:ln>
        </p:spPr>
        <p:txBody>
          <a:bodyPr wrap="square" rtlCol="0">
            <a:spAutoFit/>
            <a:scene3d>
              <a:camera prst="orthographicFront"/>
              <a:lightRig rig="threePt" dir="t"/>
            </a:scene3d>
            <a:sp3d extrusionH="57150">
              <a:bevelT w="38100" h="38100" prst="convex"/>
            </a:sp3d>
          </a:bodyPr>
          <a:lstStyle/>
          <a:p>
            <a:r>
              <a:rPr lang="en-US" sz="2000" dirty="0" smtClean="0">
                <a:effectLst>
                  <a:outerShdw blurRad="50800" dist="38100" dir="2700000" algn="tl" rotWithShape="0">
                    <a:prstClr val="black">
                      <a:alpha val="40000"/>
                    </a:prstClr>
                  </a:outerShdw>
                </a:effectLst>
                <a:latin typeface="Trebuchet MS" pitchFamily="34" charset="0"/>
              </a:rPr>
              <a:t>The computer will tell you what answers are acceptable, and it will show you what you submitted so you can see where you made any mistakes.  Correct answers are in green.</a:t>
            </a:r>
          </a:p>
          <a:p>
            <a:r>
              <a:rPr lang="en-US" sz="2000" dirty="0" smtClean="0">
                <a:effectLst>
                  <a:outerShdw blurRad="50800" dist="38100" dir="2700000" algn="tl" rotWithShape="0">
                    <a:prstClr val="black">
                      <a:alpha val="40000"/>
                    </a:prstClr>
                  </a:outerShdw>
                </a:effectLst>
                <a:latin typeface="Trebuchet MS" pitchFamily="34" charset="0"/>
              </a:rPr>
              <a:t>Answers with errors will be in red.</a:t>
            </a:r>
          </a:p>
        </p:txBody>
      </p:sp>
      <p:pic>
        <p:nvPicPr>
          <p:cNvPr id="7" name="Picture 6" descr="AfterSubmit2.jpg"/>
          <p:cNvPicPr>
            <a:picLocks noChangeAspect="1"/>
          </p:cNvPicPr>
          <p:nvPr/>
        </p:nvPicPr>
        <p:blipFill>
          <a:blip r:embed="rId2" cstate="print"/>
          <a:stretch>
            <a:fillRect/>
          </a:stretch>
        </p:blipFill>
        <p:spPr>
          <a:xfrm>
            <a:off x="2514600" y="0"/>
            <a:ext cx="5147797" cy="6858000"/>
          </a:xfrm>
          <a:prstGeom prst="rect">
            <a:avLst/>
          </a:prstGeom>
        </p:spPr>
      </p:pic>
      <p:sp>
        <p:nvSpPr>
          <p:cNvPr id="4" name="Right Arrow 3"/>
          <p:cNvSpPr/>
          <p:nvPr/>
        </p:nvSpPr>
        <p:spPr>
          <a:xfrm rot="21020225">
            <a:off x="1310804" y="3311032"/>
            <a:ext cx="1347603" cy="304800"/>
          </a:xfrm>
          <a:prstGeom prst="rightArrow">
            <a:avLst/>
          </a:prstGeom>
          <a:solidFill>
            <a:srgbClr val="FFFF00"/>
          </a:solidFill>
          <a:ln>
            <a:solidFill>
              <a:schemeClr val="accent3">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lumMod val="75000"/>
                  </a:schemeClr>
                </a:solidFill>
              </a:ln>
            </a:endParaRPr>
          </a:p>
        </p:txBody>
      </p:sp>
      <p:sp>
        <p:nvSpPr>
          <p:cNvPr id="8" name="Right Arrow 7"/>
          <p:cNvSpPr/>
          <p:nvPr/>
        </p:nvSpPr>
        <p:spPr>
          <a:xfrm rot="21020225">
            <a:off x="1463822" y="4835336"/>
            <a:ext cx="1347603" cy="304800"/>
          </a:xfrm>
          <a:prstGeom prst="rightArrow">
            <a:avLst/>
          </a:prstGeom>
          <a:solidFill>
            <a:srgbClr val="FFFF00"/>
          </a:solidFill>
          <a:ln>
            <a:solidFill>
              <a:schemeClr val="accent3">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lumMod val="75000"/>
                  </a:schemeClr>
                </a:solidFill>
              </a:l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38200"/>
            <a:ext cx="1981200" cy="5324535"/>
          </a:xfrm>
          <a:prstGeom prst="rect">
            <a:avLst/>
          </a:prstGeom>
          <a:solidFill>
            <a:schemeClr val="accent3">
              <a:lumMod val="75000"/>
            </a:schemeClr>
          </a:solidFill>
          <a:ln>
            <a:solidFill>
              <a:srgbClr val="C00000"/>
            </a:solidFill>
          </a:ln>
        </p:spPr>
        <p:txBody>
          <a:bodyPr wrap="square" rtlCol="0">
            <a:spAutoFit/>
            <a:scene3d>
              <a:camera prst="orthographicFront"/>
              <a:lightRig rig="threePt" dir="t"/>
            </a:scene3d>
            <a:sp3d extrusionH="57150">
              <a:bevelT w="38100" h="38100" prst="convex"/>
            </a:sp3d>
          </a:bodyPr>
          <a:lstStyle/>
          <a:p>
            <a:r>
              <a:rPr lang="en-US" sz="2000" dirty="0" smtClean="0">
                <a:effectLst>
                  <a:outerShdw blurRad="50800" dist="38100" dir="2700000" algn="tl" rotWithShape="0">
                    <a:prstClr val="black">
                      <a:alpha val="40000"/>
                    </a:prstClr>
                  </a:outerShdw>
                </a:effectLst>
                <a:latin typeface="Trebuchet MS" pitchFamily="34" charset="0"/>
              </a:rPr>
              <a:t>At the top of the page, you will see three grading options:</a:t>
            </a:r>
          </a:p>
          <a:p>
            <a:r>
              <a:rPr lang="en-US" sz="2000" dirty="0" smtClean="0">
                <a:effectLst>
                  <a:outerShdw blurRad="50800" dist="38100" dir="2700000" algn="tl" rotWithShape="0">
                    <a:prstClr val="black">
                      <a:alpha val="40000"/>
                    </a:prstClr>
                  </a:outerShdw>
                </a:effectLst>
                <a:latin typeface="Trebuchet MS" pitchFamily="34" charset="0"/>
              </a:rPr>
              <a:t>Computer –graded,</a:t>
            </a:r>
          </a:p>
          <a:p>
            <a:r>
              <a:rPr lang="en-US" sz="2000" dirty="0" smtClean="0">
                <a:effectLst>
                  <a:outerShdw blurRad="50800" dist="38100" dir="2700000" algn="tl" rotWithShape="0">
                    <a:prstClr val="black">
                      <a:alpha val="40000"/>
                    </a:prstClr>
                  </a:outerShdw>
                </a:effectLst>
                <a:latin typeface="Trebuchet MS" pitchFamily="34" charset="0"/>
              </a:rPr>
              <a:t>Computer &amp; instructor grades, &amp; Instructor only graded.</a:t>
            </a:r>
          </a:p>
          <a:p>
            <a:r>
              <a:rPr lang="en-US" sz="2000" dirty="0" smtClean="0">
                <a:effectLst>
                  <a:outerShdw blurRad="50800" dist="38100" dir="2700000" algn="tl" rotWithShape="0">
                    <a:prstClr val="black">
                      <a:alpha val="40000"/>
                    </a:prstClr>
                  </a:outerShdw>
                </a:effectLst>
                <a:latin typeface="Trebuchet MS" pitchFamily="34" charset="0"/>
              </a:rPr>
              <a:t>One of these will be checked to let you know how this is being graded.</a:t>
            </a:r>
            <a:endParaRPr lang="en-US" sz="2000" dirty="0">
              <a:effectLst>
                <a:outerShdw blurRad="50800" dist="38100" dir="2700000" algn="tl" rotWithShape="0">
                  <a:prstClr val="black">
                    <a:alpha val="40000"/>
                  </a:prstClr>
                </a:outerShdw>
              </a:effectLst>
              <a:latin typeface="Trebuchet MS" pitchFamily="34" charset="0"/>
            </a:endParaRPr>
          </a:p>
        </p:txBody>
      </p:sp>
      <p:pic>
        <p:nvPicPr>
          <p:cNvPr id="5" name="Picture 4" descr="AfterSubmit2.jpg"/>
          <p:cNvPicPr>
            <a:picLocks noChangeAspect="1"/>
          </p:cNvPicPr>
          <p:nvPr/>
        </p:nvPicPr>
        <p:blipFill>
          <a:blip r:embed="rId2" cstate="print"/>
          <a:stretch>
            <a:fillRect/>
          </a:stretch>
        </p:blipFill>
        <p:spPr>
          <a:xfrm>
            <a:off x="3581400" y="0"/>
            <a:ext cx="5147797" cy="6858000"/>
          </a:xfrm>
          <a:prstGeom prst="rect">
            <a:avLst/>
          </a:prstGeom>
        </p:spPr>
      </p:pic>
      <p:sp>
        <p:nvSpPr>
          <p:cNvPr id="4" name="Right Arrow 3"/>
          <p:cNvSpPr/>
          <p:nvPr/>
        </p:nvSpPr>
        <p:spPr>
          <a:xfrm rot="18378371">
            <a:off x="650311" y="2558163"/>
            <a:ext cx="5255976" cy="213050"/>
          </a:xfrm>
          <a:prstGeom prst="rightArrow">
            <a:avLst/>
          </a:prstGeom>
          <a:solidFill>
            <a:srgbClr val="FFFF00"/>
          </a:solidFill>
          <a:ln>
            <a:solidFill>
              <a:schemeClr val="accent3">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lumMod val="75000"/>
                  </a:schemeClr>
                </a:solidFill>
              </a:l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38200"/>
            <a:ext cx="1981200" cy="1631216"/>
          </a:xfrm>
          <a:prstGeom prst="rect">
            <a:avLst/>
          </a:prstGeom>
          <a:solidFill>
            <a:schemeClr val="accent3">
              <a:lumMod val="75000"/>
            </a:schemeClr>
          </a:solidFill>
          <a:ln>
            <a:solidFill>
              <a:srgbClr val="C00000"/>
            </a:solidFill>
          </a:ln>
        </p:spPr>
        <p:txBody>
          <a:bodyPr wrap="square" rtlCol="0">
            <a:spAutoFit/>
            <a:scene3d>
              <a:camera prst="orthographicFront"/>
              <a:lightRig rig="threePt" dir="t"/>
            </a:scene3d>
            <a:sp3d extrusionH="57150">
              <a:bevelT w="38100" h="38100" prst="convex"/>
            </a:sp3d>
          </a:bodyPr>
          <a:lstStyle/>
          <a:p>
            <a:r>
              <a:rPr lang="en-US" sz="2000" dirty="0" smtClean="0">
                <a:effectLst>
                  <a:outerShdw blurRad="50800" dist="38100" dir="2700000" algn="tl" rotWithShape="0">
                    <a:prstClr val="black">
                      <a:alpha val="40000"/>
                    </a:prstClr>
                  </a:outerShdw>
                </a:effectLst>
                <a:latin typeface="Trebuchet MS" pitchFamily="34" charset="0"/>
              </a:rPr>
              <a:t>You will receive a score and a percentage grade for each assignment.</a:t>
            </a:r>
            <a:endParaRPr lang="en-US" sz="2000" dirty="0">
              <a:effectLst>
                <a:outerShdw blurRad="50800" dist="38100" dir="2700000" algn="tl" rotWithShape="0">
                  <a:prstClr val="black">
                    <a:alpha val="40000"/>
                  </a:prstClr>
                </a:outerShdw>
              </a:effectLst>
              <a:latin typeface="Trebuchet MS" pitchFamily="34" charset="0"/>
            </a:endParaRPr>
          </a:p>
        </p:txBody>
      </p:sp>
      <p:pic>
        <p:nvPicPr>
          <p:cNvPr id="5" name="Picture 4" descr="AfterSubmit2.jpg"/>
          <p:cNvPicPr>
            <a:picLocks noChangeAspect="1"/>
          </p:cNvPicPr>
          <p:nvPr/>
        </p:nvPicPr>
        <p:blipFill>
          <a:blip r:embed="rId2" cstate="print"/>
          <a:stretch>
            <a:fillRect/>
          </a:stretch>
        </p:blipFill>
        <p:spPr>
          <a:xfrm>
            <a:off x="1998101" y="0"/>
            <a:ext cx="5147797" cy="6858000"/>
          </a:xfrm>
          <a:prstGeom prst="rect">
            <a:avLst/>
          </a:prstGeom>
        </p:spPr>
      </p:pic>
      <p:sp>
        <p:nvSpPr>
          <p:cNvPr id="4" name="Right Arrow 3"/>
          <p:cNvSpPr/>
          <p:nvPr/>
        </p:nvSpPr>
        <p:spPr>
          <a:xfrm rot="19520762">
            <a:off x="1501765" y="1592126"/>
            <a:ext cx="2416797" cy="201824"/>
          </a:xfrm>
          <a:prstGeom prst="rightArrow">
            <a:avLst/>
          </a:prstGeom>
          <a:solidFill>
            <a:srgbClr val="FFFF00"/>
          </a:solidFill>
          <a:ln>
            <a:solidFill>
              <a:schemeClr val="accent3">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lumMod val="75000"/>
                  </a:schemeClr>
                </a:solidFill>
              </a:l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38200"/>
            <a:ext cx="1981200" cy="5632311"/>
          </a:xfrm>
          <a:prstGeom prst="rect">
            <a:avLst/>
          </a:prstGeom>
          <a:solidFill>
            <a:schemeClr val="accent3">
              <a:lumMod val="75000"/>
            </a:schemeClr>
          </a:solidFill>
          <a:ln>
            <a:solidFill>
              <a:srgbClr val="C00000"/>
            </a:solidFill>
          </a:ln>
        </p:spPr>
        <p:txBody>
          <a:bodyPr wrap="square" rtlCol="0">
            <a:spAutoFit/>
            <a:scene3d>
              <a:camera prst="orthographicFront"/>
              <a:lightRig rig="threePt" dir="t"/>
            </a:scene3d>
            <a:sp3d extrusionH="57150">
              <a:bevelT w="38100" h="38100" prst="convex"/>
            </a:sp3d>
          </a:bodyPr>
          <a:lstStyle/>
          <a:p>
            <a:r>
              <a:rPr lang="en-US" sz="2000" dirty="0" smtClean="0">
                <a:effectLst>
                  <a:outerShdw blurRad="50800" dist="38100" dir="2700000" algn="tl" rotWithShape="0">
                    <a:prstClr val="black">
                      <a:alpha val="40000"/>
                    </a:prstClr>
                  </a:outerShdw>
                </a:effectLst>
                <a:latin typeface="Trebuchet MS" pitchFamily="34" charset="0"/>
              </a:rPr>
              <a:t>After you submit your answers and receive your score, you have the option to Try Again right away.  You can chose to review the material and try again later, or if you see that your mistakes were small and simple, you can opt to fix them right away.</a:t>
            </a:r>
            <a:endParaRPr lang="en-US" sz="2000" dirty="0">
              <a:effectLst>
                <a:outerShdw blurRad="50800" dist="38100" dir="2700000" algn="tl" rotWithShape="0">
                  <a:prstClr val="black">
                    <a:alpha val="40000"/>
                  </a:prstClr>
                </a:outerShdw>
              </a:effectLst>
              <a:latin typeface="Trebuchet MS" pitchFamily="34" charset="0"/>
            </a:endParaRPr>
          </a:p>
        </p:txBody>
      </p:sp>
      <p:sp>
        <p:nvSpPr>
          <p:cNvPr id="4" name="Right Arrow 3"/>
          <p:cNvSpPr/>
          <p:nvPr/>
        </p:nvSpPr>
        <p:spPr>
          <a:xfrm rot="2568850">
            <a:off x="1726619" y="3748829"/>
            <a:ext cx="2416797" cy="201824"/>
          </a:xfrm>
          <a:prstGeom prst="rightArrow">
            <a:avLst/>
          </a:prstGeom>
          <a:solidFill>
            <a:srgbClr val="FFFF00"/>
          </a:solidFill>
          <a:ln>
            <a:solidFill>
              <a:schemeClr val="accent3">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lumMod val="75000"/>
                  </a:schemeClr>
                </a:solidFill>
              </a:ln>
            </a:endParaRPr>
          </a:p>
        </p:txBody>
      </p:sp>
      <p:pic>
        <p:nvPicPr>
          <p:cNvPr id="6" name="Picture 5" descr="tryAgain.jpg"/>
          <p:cNvPicPr>
            <a:picLocks noChangeAspect="1"/>
          </p:cNvPicPr>
          <p:nvPr/>
        </p:nvPicPr>
        <p:blipFill>
          <a:blip r:embed="rId2" cstate="print"/>
          <a:stretch>
            <a:fillRect/>
          </a:stretch>
        </p:blipFill>
        <p:spPr>
          <a:xfrm>
            <a:off x="3962400" y="304800"/>
            <a:ext cx="3371850" cy="49434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38200"/>
            <a:ext cx="1981200" cy="4401205"/>
          </a:xfrm>
          <a:prstGeom prst="rect">
            <a:avLst/>
          </a:prstGeom>
          <a:solidFill>
            <a:schemeClr val="accent3">
              <a:lumMod val="75000"/>
            </a:schemeClr>
          </a:solidFill>
          <a:ln>
            <a:solidFill>
              <a:srgbClr val="C00000"/>
            </a:solidFill>
          </a:ln>
        </p:spPr>
        <p:txBody>
          <a:bodyPr wrap="square" rtlCol="0">
            <a:spAutoFit/>
            <a:scene3d>
              <a:camera prst="orthographicFront"/>
              <a:lightRig rig="threePt" dir="t"/>
            </a:scene3d>
            <a:sp3d extrusionH="57150">
              <a:bevelT w="38100" h="38100" prst="convex"/>
            </a:sp3d>
          </a:bodyPr>
          <a:lstStyle/>
          <a:p>
            <a:r>
              <a:rPr lang="en-US" sz="2000" dirty="0" smtClean="0">
                <a:effectLst>
                  <a:outerShdw blurRad="50800" dist="38100" dir="2700000" algn="tl" rotWithShape="0">
                    <a:prstClr val="black">
                      <a:alpha val="40000"/>
                    </a:prstClr>
                  </a:outerShdw>
                </a:effectLst>
                <a:latin typeface="Trebuchet MS" pitchFamily="34" charset="0"/>
              </a:rPr>
              <a:t>After you click on Try Again the system will take you back to the exercise where you can see your answers.  Answers in green are correct.  Answers in Pink (red) need to be fixed.</a:t>
            </a:r>
            <a:endParaRPr lang="en-US" sz="2000" dirty="0">
              <a:effectLst>
                <a:outerShdw blurRad="50800" dist="38100" dir="2700000" algn="tl" rotWithShape="0">
                  <a:prstClr val="black">
                    <a:alpha val="40000"/>
                  </a:prstClr>
                </a:outerShdw>
              </a:effectLst>
              <a:latin typeface="Trebuchet MS" pitchFamily="34" charset="0"/>
            </a:endParaRPr>
          </a:p>
        </p:txBody>
      </p:sp>
      <p:pic>
        <p:nvPicPr>
          <p:cNvPr id="6" name="Picture 5" descr="SubmitTryAgain.jpg"/>
          <p:cNvPicPr>
            <a:picLocks noChangeAspect="1"/>
          </p:cNvPicPr>
          <p:nvPr/>
        </p:nvPicPr>
        <p:blipFill>
          <a:blip r:embed="rId2" cstate="print"/>
          <a:stretch>
            <a:fillRect/>
          </a:stretch>
        </p:blipFill>
        <p:spPr>
          <a:xfrm>
            <a:off x="3587310" y="0"/>
            <a:ext cx="5556690" cy="6858000"/>
          </a:xfrm>
          <a:prstGeom prst="rect">
            <a:avLst/>
          </a:prstGeom>
        </p:spPr>
      </p:pic>
      <p:sp>
        <p:nvSpPr>
          <p:cNvPr id="4" name="Right Arrow 3"/>
          <p:cNvSpPr/>
          <p:nvPr/>
        </p:nvSpPr>
        <p:spPr>
          <a:xfrm rot="21368531">
            <a:off x="1285488" y="4125276"/>
            <a:ext cx="2583546" cy="207648"/>
          </a:xfrm>
          <a:prstGeom prst="rightArrow">
            <a:avLst/>
          </a:prstGeom>
          <a:solidFill>
            <a:srgbClr val="FFFF00"/>
          </a:solidFill>
          <a:ln>
            <a:solidFill>
              <a:schemeClr val="accent3">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lumMod val="75000"/>
                  </a:schemeClr>
                </a:solidFill>
              </a:ln>
            </a:endParaRPr>
          </a:p>
        </p:txBody>
      </p:sp>
      <p:sp>
        <p:nvSpPr>
          <p:cNvPr id="7" name="Right Arrow 6"/>
          <p:cNvSpPr/>
          <p:nvPr/>
        </p:nvSpPr>
        <p:spPr>
          <a:xfrm rot="463940">
            <a:off x="1908479" y="5162378"/>
            <a:ext cx="1992263" cy="186333"/>
          </a:xfrm>
          <a:prstGeom prst="rightArrow">
            <a:avLst/>
          </a:prstGeom>
          <a:solidFill>
            <a:srgbClr val="FFFF00"/>
          </a:solidFill>
          <a:ln>
            <a:solidFill>
              <a:schemeClr val="accent3">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lumMod val="75000"/>
                  </a:schemeClr>
                </a:solidFill>
              </a:ln>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ia2.jpg"/>
          <p:cNvPicPr>
            <a:picLocks noChangeAspect="1"/>
          </p:cNvPicPr>
          <p:nvPr/>
        </p:nvPicPr>
        <p:blipFill>
          <a:blip r:embed="rId2" cstate="print"/>
          <a:stretch>
            <a:fillRect/>
          </a:stretch>
        </p:blipFill>
        <p:spPr>
          <a:xfrm>
            <a:off x="2464551" y="0"/>
            <a:ext cx="6679449" cy="6858000"/>
          </a:xfrm>
          <a:prstGeom prst="rect">
            <a:avLst/>
          </a:prstGeom>
        </p:spPr>
      </p:pic>
      <p:sp>
        <p:nvSpPr>
          <p:cNvPr id="5" name="TextBox 4"/>
          <p:cNvSpPr txBox="1"/>
          <p:nvPr/>
        </p:nvSpPr>
        <p:spPr>
          <a:xfrm>
            <a:off x="0" y="152400"/>
            <a:ext cx="1981200" cy="2031325"/>
          </a:xfrm>
          <a:prstGeom prst="rect">
            <a:avLst/>
          </a:prstGeom>
          <a:solidFill>
            <a:schemeClr val="accent3">
              <a:lumMod val="50000"/>
            </a:schemeClr>
          </a:solidFill>
        </p:spPr>
        <p:txBody>
          <a:bodyPr wrap="square" rtlCol="0">
            <a:spAutoFit/>
            <a:scene3d>
              <a:camera prst="orthographicFront"/>
              <a:lightRig rig="threePt" dir="t"/>
            </a:scene3d>
            <a:sp3d extrusionH="57150">
              <a:bevelT w="57150" h="38100" prst="artDeco"/>
            </a:sp3d>
          </a:bodyPr>
          <a:lstStyle/>
          <a:p>
            <a:r>
              <a:rPr lang="en-US" dirty="0" smtClean="0">
                <a:effectLst>
                  <a:outerShdw blurRad="50800" dist="38100" dir="2700000" algn="tl" rotWithShape="0">
                    <a:prstClr val="black">
                      <a:alpha val="40000"/>
                    </a:prstClr>
                  </a:outerShdw>
                </a:effectLst>
                <a:latin typeface="Trebuchet MS" pitchFamily="34" charset="0"/>
              </a:rPr>
              <a:t>Lab Activities require speakers or headphones so you can hear the audio.</a:t>
            </a:r>
          </a:p>
          <a:p>
            <a:r>
              <a:rPr lang="en-US" dirty="0" smtClean="0">
                <a:effectLst>
                  <a:outerShdw blurRad="50800" dist="38100" dir="2700000" algn="tl" rotWithShape="0">
                    <a:prstClr val="black">
                      <a:alpha val="40000"/>
                    </a:prstClr>
                  </a:outerShdw>
                </a:effectLst>
                <a:latin typeface="Trebuchet MS" pitchFamily="34" charset="0"/>
              </a:rPr>
              <a:t>Click here for the audio.</a:t>
            </a:r>
            <a:endParaRPr lang="en-US" dirty="0">
              <a:effectLst>
                <a:outerShdw blurRad="50800" dist="38100" dir="2700000" algn="tl" rotWithShape="0">
                  <a:prstClr val="black">
                    <a:alpha val="40000"/>
                  </a:prstClr>
                </a:outerShdw>
              </a:effectLst>
              <a:latin typeface="Trebuchet MS" pitchFamily="34" charset="0"/>
            </a:endParaRPr>
          </a:p>
        </p:txBody>
      </p:sp>
      <p:sp>
        <p:nvSpPr>
          <p:cNvPr id="6" name="Right Arrow 5"/>
          <p:cNvSpPr/>
          <p:nvPr/>
        </p:nvSpPr>
        <p:spPr>
          <a:xfrm rot="20743524">
            <a:off x="1236780" y="1755198"/>
            <a:ext cx="1295400" cy="304800"/>
          </a:xfrm>
          <a:prstGeom prst="rightArrow">
            <a:avLst/>
          </a:prstGeom>
          <a:solidFill>
            <a:srgbClr val="FFFF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ia2.jpg"/>
          <p:cNvPicPr>
            <a:picLocks noChangeAspect="1"/>
          </p:cNvPicPr>
          <p:nvPr/>
        </p:nvPicPr>
        <p:blipFill>
          <a:blip r:embed="rId2" cstate="print"/>
          <a:stretch>
            <a:fillRect/>
          </a:stretch>
        </p:blipFill>
        <p:spPr>
          <a:xfrm>
            <a:off x="2464551" y="0"/>
            <a:ext cx="6679449" cy="6858000"/>
          </a:xfrm>
          <a:prstGeom prst="rect">
            <a:avLst/>
          </a:prstGeom>
        </p:spPr>
      </p:pic>
      <p:sp>
        <p:nvSpPr>
          <p:cNvPr id="5" name="TextBox 4"/>
          <p:cNvSpPr txBox="1"/>
          <p:nvPr/>
        </p:nvSpPr>
        <p:spPr>
          <a:xfrm>
            <a:off x="0" y="0"/>
            <a:ext cx="2438400" cy="7017306"/>
          </a:xfrm>
          <a:prstGeom prst="rect">
            <a:avLst/>
          </a:prstGeom>
          <a:solidFill>
            <a:schemeClr val="accent3">
              <a:lumMod val="50000"/>
            </a:schemeClr>
          </a:solidFill>
        </p:spPr>
        <p:txBody>
          <a:bodyPr wrap="square" rtlCol="0">
            <a:spAutoFit/>
            <a:scene3d>
              <a:camera prst="orthographicFront"/>
              <a:lightRig rig="threePt" dir="t"/>
            </a:scene3d>
            <a:sp3d extrusionH="57150">
              <a:bevelT w="57150" h="38100" prst="artDeco"/>
            </a:sp3d>
          </a:bodyPr>
          <a:lstStyle/>
          <a:p>
            <a:r>
              <a:rPr lang="en-US" dirty="0" smtClean="0">
                <a:effectLst>
                  <a:outerShdw blurRad="50800" dist="38100" dir="2700000" algn="tl" rotWithShape="0">
                    <a:prstClr val="black">
                      <a:alpha val="40000"/>
                    </a:prstClr>
                  </a:outerShdw>
                </a:effectLst>
                <a:latin typeface="Trebuchet MS" pitchFamily="34" charset="0"/>
              </a:rPr>
              <a:t>Repeat what you hear to work on your pronunciation.  Listen repeated times.  Even after the grading has passed you have access for practice.</a:t>
            </a:r>
          </a:p>
          <a:p>
            <a:r>
              <a:rPr lang="en-US" dirty="0" smtClean="0">
                <a:effectLst>
                  <a:outerShdw blurRad="50800" dist="38100" dir="2700000" algn="tl" rotWithShape="0">
                    <a:prstClr val="black">
                      <a:alpha val="40000"/>
                    </a:prstClr>
                  </a:outerShdw>
                </a:effectLst>
                <a:latin typeface="Trebuchet MS" pitchFamily="34" charset="0"/>
              </a:rPr>
              <a:t>When you are finished, be sure to select  “I have Completed this Activity.”  </a:t>
            </a:r>
          </a:p>
          <a:p>
            <a:endParaRPr lang="en-US" dirty="0">
              <a:effectLst>
                <a:outerShdw blurRad="50800" dist="38100" dir="2700000" algn="tl" rotWithShape="0">
                  <a:prstClr val="black">
                    <a:alpha val="40000"/>
                  </a:prstClr>
                </a:outerShdw>
              </a:effectLst>
              <a:latin typeface="Trebuchet MS" pitchFamily="34" charset="0"/>
            </a:endParaRPr>
          </a:p>
          <a:p>
            <a:endParaRPr lang="en-US" dirty="0" smtClean="0">
              <a:effectLst>
                <a:outerShdw blurRad="50800" dist="38100" dir="2700000" algn="tl" rotWithShape="0">
                  <a:prstClr val="black">
                    <a:alpha val="40000"/>
                  </a:prstClr>
                </a:outerShdw>
              </a:effectLst>
              <a:latin typeface="Trebuchet MS" pitchFamily="34" charset="0"/>
            </a:endParaRPr>
          </a:p>
          <a:p>
            <a:endParaRPr lang="en-US" dirty="0">
              <a:effectLst>
                <a:outerShdw blurRad="50800" dist="38100" dir="2700000" algn="tl" rotWithShape="0">
                  <a:prstClr val="black">
                    <a:alpha val="40000"/>
                  </a:prstClr>
                </a:outerShdw>
              </a:effectLst>
              <a:latin typeface="Trebuchet MS" pitchFamily="34" charset="0"/>
            </a:endParaRPr>
          </a:p>
          <a:p>
            <a:r>
              <a:rPr lang="en-US" dirty="0" smtClean="0">
                <a:effectLst>
                  <a:outerShdw blurRad="50800" dist="38100" dir="2700000" algn="tl" rotWithShape="0">
                    <a:prstClr val="black">
                      <a:alpha val="40000"/>
                    </a:prstClr>
                  </a:outerShdw>
                </a:effectLst>
                <a:latin typeface="Trebuchet MS" pitchFamily="34" charset="0"/>
              </a:rPr>
              <a:t>Again, selecting</a:t>
            </a:r>
          </a:p>
          <a:p>
            <a:r>
              <a:rPr lang="en-US" dirty="0" smtClean="0">
                <a:effectLst>
                  <a:outerShdw blurRad="50800" dist="38100" dir="2700000" algn="tl" rotWithShape="0">
                    <a:prstClr val="black">
                      <a:alpha val="40000"/>
                    </a:prstClr>
                  </a:outerShdw>
                </a:effectLst>
                <a:latin typeface="Trebuchet MS" pitchFamily="34" charset="0"/>
              </a:rPr>
              <a:t>this option and submitting answers when you did not actually do the activity results in being dropped or receiving an F in the course.</a:t>
            </a:r>
            <a:endParaRPr lang="en-US" dirty="0">
              <a:effectLst>
                <a:outerShdw blurRad="50800" dist="38100" dir="2700000" algn="tl" rotWithShape="0">
                  <a:prstClr val="black">
                    <a:alpha val="40000"/>
                  </a:prstClr>
                </a:outerShdw>
              </a:effectLst>
              <a:latin typeface="Trebuchet MS" pitchFamily="34" charset="0"/>
            </a:endParaRPr>
          </a:p>
        </p:txBody>
      </p:sp>
      <p:sp>
        <p:nvSpPr>
          <p:cNvPr id="6" name="Right Arrow 5"/>
          <p:cNvSpPr/>
          <p:nvPr/>
        </p:nvSpPr>
        <p:spPr>
          <a:xfrm rot="3873061">
            <a:off x="509913" y="4308293"/>
            <a:ext cx="3048546" cy="304800"/>
          </a:xfrm>
          <a:prstGeom prst="rightArrow">
            <a:avLst/>
          </a:prstGeom>
          <a:solidFill>
            <a:srgbClr val="FFFF00"/>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ia4.jpg"/>
          <p:cNvPicPr>
            <a:picLocks noChangeAspect="1"/>
          </p:cNvPicPr>
          <p:nvPr/>
        </p:nvPicPr>
        <p:blipFill>
          <a:blip r:embed="rId2" cstate="print"/>
          <a:stretch>
            <a:fillRect/>
          </a:stretch>
        </p:blipFill>
        <p:spPr>
          <a:xfrm>
            <a:off x="114300" y="1752600"/>
            <a:ext cx="9029700" cy="3705225"/>
          </a:xfrm>
          <a:prstGeom prst="rect">
            <a:avLst/>
          </a:prstGeom>
        </p:spPr>
      </p:pic>
      <p:sp>
        <p:nvSpPr>
          <p:cNvPr id="3" name="TextBox 2"/>
          <p:cNvSpPr txBox="1"/>
          <p:nvPr/>
        </p:nvSpPr>
        <p:spPr>
          <a:xfrm>
            <a:off x="457200" y="381000"/>
            <a:ext cx="8153400" cy="1200329"/>
          </a:xfrm>
          <a:prstGeom prst="rect">
            <a:avLst/>
          </a:prstGeom>
          <a:noFill/>
        </p:spPr>
        <p:txBody>
          <a:bodyPr wrap="square" rtlCol="0">
            <a:spAutoFit/>
            <a:scene3d>
              <a:camera prst="orthographicFront"/>
              <a:lightRig rig="threePt" dir="t"/>
            </a:scene3d>
            <a:sp3d extrusionH="57150">
              <a:bevelT w="38100" h="38100" prst="convex"/>
            </a:sp3d>
          </a:bodyPr>
          <a:lstStyle/>
          <a:p>
            <a:r>
              <a:rPr lang="en-US" dirty="0" smtClean="0">
                <a:effectLst>
                  <a:outerShdw blurRad="50800" dist="38100" dir="2700000" algn="tl" rotWithShape="0">
                    <a:prstClr val="black">
                      <a:alpha val="40000"/>
                    </a:prstClr>
                  </a:outerShdw>
                </a:effectLst>
                <a:latin typeface="Trebuchet MS" pitchFamily="34" charset="0"/>
              </a:rPr>
              <a:t>When you are through with your homework attempts, close the assignment window  to return to your </a:t>
            </a:r>
            <a:r>
              <a:rPr lang="en-US" dirty="0" err="1" smtClean="0">
                <a:effectLst>
                  <a:outerShdw blurRad="50800" dist="38100" dir="2700000" algn="tl" rotWithShape="0">
                    <a:prstClr val="black">
                      <a:alpha val="40000"/>
                    </a:prstClr>
                  </a:outerShdw>
                </a:effectLst>
                <a:latin typeface="Trebuchet MS" pitchFamily="34" charset="0"/>
              </a:rPr>
              <a:t>MyResults</a:t>
            </a:r>
            <a:r>
              <a:rPr lang="en-US" dirty="0" smtClean="0">
                <a:effectLst>
                  <a:outerShdw blurRad="50800" dist="38100" dir="2700000" algn="tl" rotWithShape="0">
                    <a:prstClr val="black">
                      <a:alpha val="40000"/>
                    </a:prstClr>
                  </a:outerShdw>
                </a:effectLst>
                <a:latin typeface="Trebuchet MS" pitchFamily="34" charset="0"/>
              </a:rPr>
              <a:t> screen.  Refresh this screen to see updated scores (remember the assignments are in another window and it won’t synch automatically unless you sign-out or refresh.)</a:t>
            </a:r>
            <a:endParaRPr lang="en-US" dirty="0">
              <a:effectLst>
                <a:outerShdw blurRad="50800" dist="38100" dir="2700000" algn="tl" rotWithShape="0">
                  <a:prstClr val="black">
                    <a:alpha val="40000"/>
                  </a:prst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200400"/>
            <a:ext cx="8153400" cy="2585323"/>
          </a:xfrm>
          <a:prstGeom prst="rect">
            <a:avLst/>
          </a:prstGeom>
          <a:solidFill>
            <a:schemeClr val="tx1">
              <a:lumMod val="50000"/>
            </a:schemeClr>
          </a:solidFill>
        </p:spPr>
        <p:txBody>
          <a:bodyPr wrap="square" rtlCol="0">
            <a:spAutoFit/>
            <a:scene3d>
              <a:camera prst="orthographicFront"/>
              <a:lightRig rig="threePt" dir="t"/>
            </a:scene3d>
            <a:sp3d extrusionH="57150">
              <a:bevelT w="57150" h="38100" prst="artDeco"/>
            </a:sp3d>
          </a:bodyPr>
          <a:lstStyle/>
          <a:p>
            <a:r>
              <a:rPr lang="en-US" dirty="0" smtClean="0">
                <a:effectLst>
                  <a:outerShdw blurRad="50800" dist="38100" dir="2700000" algn="tl" rotWithShape="0">
                    <a:prstClr val="black">
                      <a:alpha val="40000"/>
                    </a:prstClr>
                  </a:outerShdw>
                </a:effectLst>
                <a:latin typeface="Trebuchet MS" pitchFamily="34" charset="0"/>
              </a:rPr>
              <a:t>Here you can see all the attempts I made on assignment 9. Notice the system has my 3</a:t>
            </a:r>
            <a:r>
              <a:rPr lang="en-US" baseline="30000" dirty="0" smtClean="0">
                <a:effectLst>
                  <a:outerShdw blurRad="50800" dist="38100" dir="2700000" algn="tl" rotWithShape="0">
                    <a:prstClr val="black">
                      <a:alpha val="40000"/>
                    </a:prstClr>
                  </a:outerShdw>
                </a:effectLst>
                <a:latin typeface="Trebuchet MS" pitchFamily="34" charset="0"/>
              </a:rPr>
              <a:t>rd</a:t>
            </a:r>
            <a:r>
              <a:rPr lang="en-US" dirty="0" smtClean="0">
                <a:effectLst>
                  <a:outerShdw blurRad="50800" dist="38100" dir="2700000" algn="tl" rotWithShape="0">
                    <a:prstClr val="black">
                      <a:alpha val="40000"/>
                    </a:prstClr>
                  </a:outerShdw>
                </a:effectLst>
                <a:latin typeface="Trebuchet MS" pitchFamily="34" charset="0"/>
              </a:rPr>
              <a:t> attempt listed first.  This was my best attempt so it is my final grade.  Notice I looked at assignments 7 and 8 but I CLOSED THE WINDOW without clicking on Submit.</a:t>
            </a:r>
          </a:p>
          <a:p>
            <a:r>
              <a:rPr lang="en-US" dirty="0" smtClean="0">
                <a:effectLst>
                  <a:outerShdw blurRad="50800" dist="38100" dir="2700000" algn="tl" rotWithShape="0">
                    <a:prstClr val="black">
                      <a:alpha val="40000"/>
                    </a:prstClr>
                  </a:outerShdw>
                </a:effectLst>
                <a:latin typeface="Trebuchet MS" pitchFamily="34" charset="0"/>
              </a:rPr>
              <a:t>The dashes show I looked at it, played around with it, but I did not submit it for a grade.  This does NOT count against me At All.</a:t>
            </a:r>
          </a:p>
          <a:p>
            <a:endParaRPr lang="en-US" dirty="0">
              <a:effectLst>
                <a:outerShdw blurRad="50800" dist="38100" dir="2700000" algn="tl" rotWithShape="0">
                  <a:prstClr val="black">
                    <a:alpha val="40000"/>
                  </a:prstClr>
                </a:outerShdw>
              </a:effectLst>
              <a:latin typeface="Trebuchet MS" pitchFamily="34" charset="0"/>
            </a:endParaRPr>
          </a:p>
          <a:p>
            <a:r>
              <a:rPr lang="en-US" dirty="0" smtClean="0">
                <a:effectLst>
                  <a:outerShdw blurRad="50800" dist="38100" dir="2700000" algn="tl" rotWithShape="0">
                    <a:prstClr val="black">
                      <a:alpha val="40000"/>
                    </a:prstClr>
                  </a:outerShdw>
                </a:effectLst>
                <a:latin typeface="Trebuchet MS" pitchFamily="34" charset="0"/>
              </a:rPr>
              <a:t>It is perfectly fine to look at assignments and choose not to work on them or finish them if you feel you need more review first.</a:t>
            </a:r>
            <a:endParaRPr lang="en-US" dirty="0">
              <a:effectLst>
                <a:outerShdw blurRad="50800" dist="38100" dir="2700000" algn="tl" rotWithShape="0">
                  <a:prstClr val="black">
                    <a:alpha val="40000"/>
                  </a:prstClr>
                </a:outerShdw>
              </a:effectLst>
              <a:latin typeface="Trebuchet MS" pitchFamily="34" charset="0"/>
            </a:endParaRPr>
          </a:p>
        </p:txBody>
      </p:sp>
      <p:pic>
        <p:nvPicPr>
          <p:cNvPr id="5" name="Picture 4" descr="MyResultsGrades2.jpg"/>
          <p:cNvPicPr>
            <a:picLocks noChangeAspect="1"/>
          </p:cNvPicPr>
          <p:nvPr/>
        </p:nvPicPr>
        <p:blipFill>
          <a:blip r:embed="rId2" cstate="print"/>
          <a:stretch>
            <a:fillRect/>
          </a:stretch>
        </p:blipFill>
        <p:spPr>
          <a:xfrm>
            <a:off x="838200" y="1371600"/>
            <a:ext cx="7439025" cy="14001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ia9.jpg"/>
          <p:cNvPicPr>
            <a:picLocks noChangeAspect="1"/>
          </p:cNvPicPr>
          <p:nvPr/>
        </p:nvPicPr>
        <p:blipFill>
          <a:blip r:embed="rId2" cstate="print"/>
          <a:stretch>
            <a:fillRect/>
          </a:stretch>
        </p:blipFill>
        <p:spPr>
          <a:xfrm>
            <a:off x="0" y="1676400"/>
            <a:ext cx="9144000" cy="3131753"/>
          </a:xfrm>
          <a:prstGeom prst="rect">
            <a:avLst/>
          </a:prstGeom>
        </p:spPr>
      </p:pic>
      <p:sp>
        <p:nvSpPr>
          <p:cNvPr id="4" name="TextBox 3"/>
          <p:cNvSpPr txBox="1"/>
          <p:nvPr/>
        </p:nvSpPr>
        <p:spPr>
          <a:xfrm>
            <a:off x="0" y="228600"/>
            <a:ext cx="9144000" cy="954107"/>
          </a:xfrm>
          <a:prstGeom prst="rect">
            <a:avLst/>
          </a:prstGeom>
          <a:noFill/>
        </p:spPr>
        <p:txBody>
          <a:bodyPr wrap="square" rtlCol="0">
            <a:spAutoFit/>
          </a:bodyPr>
          <a:lstStyle/>
          <a:p>
            <a:pPr algn="ctr"/>
            <a:r>
              <a:rPr lang="en-US" sz="2800" dirty="0" smtClean="0">
                <a:effectLst>
                  <a:outerShdw blurRad="50800" dist="38100" dir="8100000" algn="tr" rotWithShape="0">
                    <a:prstClr val="black">
                      <a:alpha val="40000"/>
                    </a:prstClr>
                  </a:outerShdw>
                </a:effectLst>
                <a:latin typeface="Trebuchet MS" pitchFamily="34" charset="0"/>
              </a:rPr>
              <a:t>After you log in, you will arrive at your Student Station which will look like this:</a:t>
            </a:r>
            <a:endParaRPr lang="en-US" sz="2800" dirty="0">
              <a:effectLst>
                <a:outerShdw blurRad="50800" dist="38100" dir="8100000" algn="tr" rotWithShape="0">
                  <a:prstClr val="black">
                    <a:alpha val="40000"/>
                  </a:prst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ia9.jpg"/>
          <p:cNvPicPr>
            <a:picLocks noChangeAspect="1"/>
          </p:cNvPicPr>
          <p:nvPr/>
        </p:nvPicPr>
        <p:blipFill>
          <a:blip r:embed="rId2" cstate="print"/>
          <a:stretch>
            <a:fillRect/>
          </a:stretch>
        </p:blipFill>
        <p:spPr>
          <a:xfrm>
            <a:off x="0" y="1981200"/>
            <a:ext cx="9144000" cy="3131753"/>
          </a:xfrm>
          <a:prstGeom prst="rect">
            <a:avLst/>
          </a:prstGeom>
        </p:spPr>
      </p:pic>
      <p:sp>
        <p:nvSpPr>
          <p:cNvPr id="3" name="TextBox 2"/>
          <p:cNvSpPr txBox="1"/>
          <p:nvPr/>
        </p:nvSpPr>
        <p:spPr>
          <a:xfrm>
            <a:off x="381000" y="228600"/>
            <a:ext cx="7696200" cy="1569660"/>
          </a:xfrm>
          <a:prstGeom prst="rect">
            <a:avLst/>
          </a:prstGeom>
          <a:noFill/>
        </p:spPr>
        <p:txBody>
          <a:bodyPr wrap="square" rtlCol="0">
            <a:spAutoFit/>
          </a:bodyPr>
          <a:lstStyle/>
          <a:p>
            <a:r>
              <a:rPr lang="en-US" sz="3200" dirty="0" smtClean="0">
                <a:effectLst>
                  <a:outerShdw blurRad="50800" dist="38100" dir="2700000" algn="tl" rotWithShape="0">
                    <a:prstClr val="black">
                      <a:alpha val="40000"/>
                    </a:prstClr>
                  </a:outerShdw>
                </a:effectLst>
                <a:latin typeface="Trebuchet MS" pitchFamily="34" charset="0"/>
              </a:rPr>
              <a:t>If you have NOT entered your book key code, enter it now in the space in the </a:t>
            </a:r>
            <a:r>
              <a:rPr lang="en-US" sz="3200" b="1" dirty="0" smtClean="0">
                <a:ln w="18000">
                  <a:solidFill>
                    <a:schemeClr val="accent2">
                      <a:satMod val="140000"/>
                    </a:schemeClr>
                  </a:solidFill>
                  <a:prstDash val="solid"/>
                  <a:miter lim="800000"/>
                </a:ln>
                <a:solidFill>
                  <a:srgbClr val="FFFF00"/>
                </a:solidFill>
                <a:effectLst>
                  <a:outerShdw blurRad="50800" dist="38100" dir="2700000" algn="tl" rotWithShape="0">
                    <a:prstClr val="black">
                      <a:alpha val="40000"/>
                    </a:prstClr>
                  </a:outerShdw>
                </a:effectLst>
                <a:latin typeface="Trebuchet MS" pitchFamily="34" charset="0"/>
              </a:rPr>
              <a:t>upper right</a:t>
            </a:r>
            <a:r>
              <a:rPr lang="en-US" sz="3200" dirty="0" smtClean="0">
                <a:effectLst>
                  <a:outerShdw blurRad="50800" dist="38100" dir="2700000" algn="tl" rotWithShape="0">
                    <a:prstClr val="black">
                      <a:alpha val="40000"/>
                    </a:prstClr>
                  </a:outerShdw>
                </a:effectLst>
                <a:latin typeface="Trebuchet MS" pitchFamily="34" charset="0"/>
              </a:rPr>
              <a:t>.</a:t>
            </a:r>
            <a:endParaRPr lang="en-US" sz="3200" dirty="0">
              <a:effectLst>
                <a:outerShdw blurRad="50800" dist="38100" dir="2700000" algn="tl" rotWithShape="0">
                  <a:prstClr val="black">
                    <a:alpha val="40000"/>
                  </a:prstClr>
                </a:outerShdw>
              </a:effectLst>
              <a:latin typeface="Trebuchet MS" pitchFamily="34" charset="0"/>
            </a:endParaRPr>
          </a:p>
        </p:txBody>
      </p:sp>
      <p:sp>
        <p:nvSpPr>
          <p:cNvPr id="8" name="Down Arrow 7"/>
          <p:cNvSpPr/>
          <p:nvPr/>
        </p:nvSpPr>
        <p:spPr>
          <a:xfrm rot="16897064">
            <a:off x="3494233" y="-14967"/>
            <a:ext cx="138108" cy="448482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ia9.jpg"/>
          <p:cNvPicPr>
            <a:picLocks noChangeAspect="1"/>
          </p:cNvPicPr>
          <p:nvPr/>
        </p:nvPicPr>
        <p:blipFill>
          <a:blip r:embed="rId2" cstate="print"/>
          <a:stretch>
            <a:fillRect/>
          </a:stretch>
        </p:blipFill>
        <p:spPr>
          <a:xfrm>
            <a:off x="0" y="685800"/>
            <a:ext cx="9144000" cy="3131753"/>
          </a:xfrm>
          <a:prstGeom prst="rect">
            <a:avLst/>
          </a:prstGeom>
        </p:spPr>
      </p:pic>
      <p:sp>
        <p:nvSpPr>
          <p:cNvPr id="3" name="TextBox 2"/>
          <p:cNvSpPr txBox="1"/>
          <p:nvPr/>
        </p:nvSpPr>
        <p:spPr>
          <a:xfrm>
            <a:off x="914400" y="4267200"/>
            <a:ext cx="7086600" cy="2062103"/>
          </a:xfrm>
          <a:prstGeom prst="rect">
            <a:avLst/>
          </a:prstGeom>
          <a:noFill/>
        </p:spPr>
        <p:txBody>
          <a:bodyPr wrap="square" rtlCol="0">
            <a:spAutoFit/>
          </a:bodyPr>
          <a:lstStyle/>
          <a:p>
            <a:r>
              <a:rPr lang="en-US" sz="3200" dirty="0" smtClean="0">
                <a:effectLst>
                  <a:outerShdw blurRad="50800" dist="38100" dir="2700000" algn="tl" rotWithShape="0">
                    <a:prstClr val="black">
                      <a:alpha val="40000"/>
                    </a:prstClr>
                  </a:outerShdw>
                </a:effectLst>
                <a:latin typeface="Trebuchet MS" pitchFamily="34" charset="0"/>
              </a:rPr>
              <a:t>Now Click on </a:t>
            </a:r>
            <a:r>
              <a:rPr lang="en-US" sz="3200" b="1" dirty="0" err="1" smtClean="0">
                <a:ln w="18000">
                  <a:solidFill>
                    <a:schemeClr val="accent2">
                      <a:satMod val="140000"/>
                    </a:schemeClr>
                  </a:solidFill>
                  <a:prstDash val="solid"/>
                  <a:miter lim="800000"/>
                </a:ln>
                <a:solidFill>
                  <a:srgbClr val="FFFF00"/>
                </a:solidFill>
                <a:effectLst>
                  <a:outerShdw blurRad="50800" dist="38100" dir="2700000" algn="tl" rotWithShape="0">
                    <a:prstClr val="black">
                      <a:alpha val="40000"/>
                    </a:prstClr>
                  </a:outerShdw>
                </a:effectLst>
                <a:latin typeface="Trebuchet MS" pitchFamily="34" charset="0"/>
              </a:rPr>
              <a:t>MyResults</a:t>
            </a:r>
            <a:r>
              <a:rPr lang="en-US" sz="3200" b="1" dirty="0" smtClean="0">
                <a:ln w="18000">
                  <a:solidFill>
                    <a:schemeClr val="accent2">
                      <a:satMod val="140000"/>
                    </a:schemeClr>
                  </a:solidFill>
                  <a:prstDash val="solid"/>
                  <a:miter lim="800000"/>
                </a:ln>
                <a:solidFill>
                  <a:srgbClr val="FFFF00"/>
                </a:solidFill>
                <a:effectLst>
                  <a:outerShdw blurRad="50800" dist="38100" dir="2700000" algn="tl" rotWithShape="0">
                    <a:prstClr val="black">
                      <a:alpha val="40000"/>
                    </a:prstClr>
                  </a:outerShdw>
                </a:effectLst>
                <a:latin typeface="Trebuchet MS" pitchFamily="34" charset="0"/>
              </a:rPr>
              <a:t>.</a:t>
            </a:r>
            <a:r>
              <a:rPr lang="en-US" sz="3200" dirty="0" smtClean="0">
                <a:effectLst>
                  <a:outerShdw blurRad="50800" dist="38100" dir="2700000" algn="tl" rotWithShape="0">
                    <a:prstClr val="black">
                      <a:alpha val="40000"/>
                    </a:prstClr>
                  </a:outerShdw>
                </a:effectLst>
                <a:latin typeface="Trebuchet MS" pitchFamily="34" charset="0"/>
              </a:rPr>
              <a:t>  This is the fastest way to see what is assigned, what you have completed and what your grades are.</a:t>
            </a:r>
            <a:endParaRPr lang="en-US" sz="3200" dirty="0">
              <a:effectLst>
                <a:outerShdw blurRad="50800" dist="38100" dir="2700000" algn="tl" rotWithShape="0">
                  <a:prstClr val="black">
                    <a:alpha val="40000"/>
                  </a:prstClr>
                </a:outerShdw>
              </a:effectLst>
              <a:latin typeface="Trebuchet MS" pitchFamily="34" charset="0"/>
            </a:endParaRPr>
          </a:p>
        </p:txBody>
      </p:sp>
      <p:sp>
        <p:nvSpPr>
          <p:cNvPr id="4" name="Up Arrow 3"/>
          <p:cNvSpPr/>
          <p:nvPr/>
        </p:nvSpPr>
        <p:spPr>
          <a:xfrm>
            <a:off x="4038600" y="3657600"/>
            <a:ext cx="304800" cy="6858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ia8.jpg"/>
          <p:cNvPicPr>
            <a:picLocks noChangeAspect="1"/>
          </p:cNvPicPr>
          <p:nvPr/>
        </p:nvPicPr>
        <p:blipFill>
          <a:blip r:embed="rId2" cstate="print"/>
          <a:stretch>
            <a:fillRect/>
          </a:stretch>
        </p:blipFill>
        <p:spPr>
          <a:xfrm>
            <a:off x="248845" y="0"/>
            <a:ext cx="8646310" cy="6858000"/>
          </a:xfrm>
          <a:prstGeom prst="rect">
            <a:avLst/>
          </a:prstGeom>
        </p:spPr>
      </p:pic>
      <p:sp>
        <p:nvSpPr>
          <p:cNvPr id="3" name="TextBox 2"/>
          <p:cNvSpPr txBox="1"/>
          <p:nvPr/>
        </p:nvSpPr>
        <p:spPr>
          <a:xfrm>
            <a:off x="5105400" y="1828800"/>
            <a:ext cx="3581400" cy="1754326"/>
          </a:xfrm>
          <a:prstGeom prst="rect">
            <a:avLst/>
          </a:prstGeom>
          <a:noFill/>
        </p:spPr>
        <p:txBody>
          <a:bodyPr wrap="square" rtlCol="0">
            <a:spAutoFit/>
          </a:bodyPr>
          <a:lstStyle/>
          <a:p>
            <a:r>
              <a:rPr lang="en-US" dirty="0" smtClean="0">
                <a:solidFill>
                  <a:srgbClr val="C00000"/>
                </a:solidFill>
                <a:effectLst>
                  <a:outerShdw blurRad="50800" dist="38100" dir="2700000" algn="tl" rotWithShape="0">
                    <a:prstClr val="black">
                      <a:alpha val="40000"/>
                    </a:prstClr>
                  </a:outerShdw>
                </a:effectLst>
                <a:latin typeface="Trebuchet MS" pitchFamily="34" charset="0"/>
              </a:rPr>
              <a:t>At the Section pull-down Menu, always select the option for “ALL” for each chapter.</a:t>
            </a:r>
          </a:p>
          <a:p>
            <a:r>
              <a:rPr lang="en-US" dirty="0" smtClean="0">
                <a:solidFill>
                  <a:srgbClr val="C00000"/>
                </a:solidFill>
                <a:effectLst>
                  <a:outerShdw blurRad="50800" dist="38100" dir="2700000" algn="tl" rotWithShape="0">
                    <a:prstClr val="black">
                      <a:alpha val="40000"/>
                    </a:prstClr>
                  </a:outerShdw>
                </a:effectLst>
                <a:latin typeface="Trebuchet MS" pitchFamily="34" charset="0"/>
              </a:rPr>
              <a:t>Then click on “Go” to see everything assigned for that particular chapter.</a:t>
            </a:r>
            <a:endParaRPr lang="en-US" dirty="0">
              <a:effectLst>
                <a:outerShdw blurRad="50800" dist="38100" dir="2700000" algn="tl" rotWithShape="0">
                  <a:prstClr val="black">
                    <a:alpha val="40000"/>
                  </a:prstClr>
                </a:outerShdw>
              </a:effectLst>
              <a:latin typeface="Trebuchet MS" pitchFamily="34" charset="0"/>
            </a:endParaRPr>
          </a:p>
        </p:txBody>
      </p:sp>
      <p:sp>
        <p:nvSpPr>
          <p:cNvPr id="4" name="Left Arrow 3"/>
          <p:cNvSpPr/>
          <p:nvPr/>
        </p:nvSpPr>
        <p:spPr>
          <a:xfrm>
            <a:off x="4114800" y="2590800"/>
            <a:ext cx="9906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ia7.jpg"/>
          <p:cNvPicPr>
            <a:picLocks noChangeAspect="1"/>
          </p:cNvPicPr>
          <p:nvPr/>
        </p:nvPicPr>
        <p:blipFill>
          <a:blip r:embed="rId2" cstate="print"/>
          <a:stretch>
            <a:fillRect/>
          </a:stretch>
        </p:blipFill>
        <p:spPr>
          <a:xfrm>
            <a:off x="3385868" y="0"/>
            <a:ext cx="5758132" cy="6858000"/>
          </a:xfrm>
          <a:prstGeom prst="rect">
            <a:avLst/>
          </a:prstGeom>
        </p:spPr>
      </p:pic>
      <p:sp>
        <p:nvSpPr>
          <p:cNvPr id="4" name="TextBox 3"/>
          <p:cNvSpPr txBox="1"/>
          <p:nvPr/>
        </p:nvSpPr>
        <p:spPr>
          <a:xfrm>
            <a:off x="0" y="3276600"/>
            <a:ext cx="2286000" cy="2585323"/>
          </a:xfrm>
          <a:prstGeom prst="rect">
            <a:avLst/>
          </a:prstGeom>
          <a:solidFill>
            <a:schemeClr val="bg1">
              <a:lumMod val="50000"/>
              <a:lumOff val="50000"/>
            </a:schemeClr>
          </a:solidFill>
          <a:ln>
            <a:solidFill>
              <a:srgbClr val="C00000"/>
            </a:solidFill>
          </a:ln>
        </p:spPr>
        <p:txBody>
          <a:bodyPr wrap="square" rtlCol="0">
            <a:spAutoFit/>
          </a:bodyPr>
          <a:lstStyle/>
          <a:p>
            <a:r>
              <a:rPr lang="en-US" dirty="0" smtClean="0">
                <a:effectLst>
                  <a:outerShdw blurRad="50800" dist="38100" dir="2700000" algn="tl" rotWithShape="0">
                    <a:prstClr val="black">
                      <a:alpha val="40000"/>
                    </a:prstClr>
                  </a:outerShdw>
                </a:effectLst>
                <a:latin typeface="Trebuchet MS" pitchFamily="34" charset="0"/>
              </a:rPr>
              <a:t>Once you select ALL and click on “go”, notice that both the workbook written homework and the Lab Manual listening exercises are visible all at once on the same page.</a:t>
            </a:r>
            <a:endParaRPr lang="en-US" dirty="0">
              <a:effectLst>
                <a:outerShdw blurRad="50800" dist="38100" dir="2700000" algn="tl" rotWithShape="0">
                  <a:prstClr val="black">
                    <a:alpha val="40000"/>
                  </a:prstClr>
                </a:outerShdw>
              </a:effectLst>
              <a:latin typeface="Trebuchet MS" pitchFamily="34" charset="0"/>
            </a:endParaRPr>
          </a:p>
        </p:txBody>
      </p:sp>
      <p:sp>
        <p:nvSpPr>
          <p:cNvPr id="5" name="Left Brace 4"/>
          <p:cNvSpPr/>
          <p:nvPr/>
        </p:nvSpPr>
        <p:spPr>
          <a:xfrm>
            <a:off x="2438400" y="2819400"/>
            <a:ext cx="838200" cy="4038600"/>
          </a:xfrm>
          <a:prstGeom prst="leftBrace">
            <a:avLst>
              <a:gd name="adj1" fmla="val 8333"/>
              <a:gd name="adj2" fmla="val 48980"/>
            </a:avLst>
          </a:prstGeom>
          <a:solidFill>
            <a:schemeClr val="bg2">
              <a:lumMod val="40000"/>
              <a:lumOff val="60000"/>
            </a:schemeClr>
          </a:solidFill>
          <a:ln>
            <a:solidFill>
              <a:srgbClr val="FF0000"/>
            </a:solidFill>
          </a:ln>
          <a:effectLst>
            <a:outerShdw blurRad="50800" dist="38100" dir="2700000" algn="tl" rotWithShape="0">
              <a:prstClr val="black">
                <a:alpha val="40000"/>
              </a:prstClr>
            </a:outerShdw>
            <a:reflection blurRad="6350" stA="50000" endA="300" endPos="55000" dir="5400000" sy="-100000" algn="bl" rotWithShape="0"/>
          </a:effectLst>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Oval 5"/>
          <p:cNvSpPr/>
          <p:nvPr/>
        </p:nvSpPr>
        <p:spPr>
          <a:xfrm>
            <a:off x="3505200" y="2057400"/>
            <a:ext cx="1066800" cy="685800"/>
          </a:xfrm>
          <a:prstGeom prst="ellipse">
            <a:avLst/>
          </a:prstGeom>
          <a:noFill/>
          <a:ln>
            <a:solidFill>
              <a:srgbClr val="C00000"/>
            </a:solidFill>
          </a:ln>
          <a:effectLst>
            <a:glow rad="101600">
              <a:schemeClr val="accent1">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ia7.jpg"/>
          <p:cNvPicPr>
            <a:picLocks noChangeAspect="1"/>
          </p:cNvPicPr>
          <p:nvPr/>
        </p:nvPicPr>
        <p:blipFill>
          <a:blip r:embed="rId2" cstate="print"/>
          <a:stretch>
            <a:fillRect/>
          </a:stretch>
        </p:blipFill>
        <p:spPr>
          <a:xfrm>
            <a:off x="3385868" y="0"/>
            <a:ext cx="5758132" cy="6858000"/>
          </a:xfrm>
          <a:prstGeom prst="rect">
            <a:avLst/>
          </a:prstGeom>
        </p:spPr>
      </p:pic>
      <p:sp>
        <p:nvSpPr>
          <p:cNvPr id="6" name="TextBox 5"/>
          <p:cNvSpPr txBox="1"/>
          <p:nvPr/>
        </p:nvSpPr>
        <p:spPr>
          <a:xfrm>
            <a:off x="152400" y="2667000"/>
            <a:ext cx="3124200" cy="1477328"/>
          </a:xfrm>
          <a:prstGeom prst="rect">
            <a:avLst/>
          </a:prstGeom>
          <a:solidFill>
            <a:schemeClr val="bg1">
              <a:lumMod val="75000"/>
              <a:lumOff val="25000"/>
            </a:schemeClr>
          </a:solidFill>
        </p:spPr>
        <p:txBody>
          <a:bodyPr wrap="square" rtlCol="0">
            <a:spAutoFit/>
          </a:bodyPr>
          <a:lstStyle/>
          <a:p>
            <a:r>
              <a:rPr lang="en-US" dirty="0" smtClean="0">
                <a:solidFill>
                  <a:srgbClr val="FF0000"/>
                </a:solidFill>
                <a:effectLst>
                  <a:outerShdw blurRad="50800" dist="38100" dir="2700000" algn="tl" rotWithShape="0">
                    <a:prstClr val="black">
                      <a:alpha val="40000"/>
                    </a:prstClr>
                  </a:outerShdw>
                </a:effectLst>
                <a:latin typeface="Trebuchet MS" pitchFamily="34" charset="0"/>
              </a:rPr>
              <a:t>Red dots </a:t>
            </a:r>
            <a:r>
              <a:rPr lang="en-US" dirty="0" smtClean="0">
                <a:effectLst>
                  <a:outerShdw blurRad="50800" dist="38100" dir="2700000" algn="tl" rotWithShape="0">
                    <a:prstClr val="black">
                      <a:alpha val="40000"/>
                    </a:prstClr>
                  </a:outerShdw>
                </a:effectLst>
                <a:latin typeface="Trebuchet MS" pitchFamily="34" charset="0"/>
              </a:rPr>
              <a:t>are assignments that your </a:t>
            </a:r>
            <a:r>
              <a:rPr lang="en-US" dirty="0" err="1" smtClean="0">
                <a:effectLst>
                  <a:outerShdw blurRad="50800" dist="38100" dir="2700000" algn="tl" rotWithShape="0">
                    <a:prstClr val="black">
                      <a:alpha val="40000"/>
                    </a:prstClr>
                  </a:outerShdw>
                </a:effectLst>
                <a:latin typeface="Trebuchet MS" pitchFamily="34" charset="0"/>
              </a:rPr>
              <a:t>profe</a:t>
            </a:r>
            <a:r>
              <a:rPr lang="en-US" dirty="0" smtClean="0">
                <a:effectLst>
                  <a:outerShdw blurRad="50800" dist="38100" dir="2700000" algn="tl" rotWithShape="0">
                    <a:prstClr val="black">
                      <a:alpha val="40000"/>
                    </a:prstClr>
                  </a:outerShdw>
                </a:effectLst>
                <a:latin typeface="Trebuchet MS" pitchFamily="34" charset="0"/>
              </a:rPr>
              <a:t> needs to grade.</a:t>
            </a:r>
          </a:p>
          <a:p>
            <a:r>
              <a:rPr lang="en-US" dirty="0" smtClean="0">
                <a:solidFill>
                  <a:srgbClr val="00B050"/>
                </a:solidFill>
                <a:effectLst>
                  <a:outerShdw blurRad="50800" dist="38100" dir="2700000" algn="tl" rotWithShape="0">
                    <a:prstClr val="black">
                      <a:alpha val="40000"/>
                    </a:prstClr>
                  </a:outerShdw>
                </a:effectLst>
                <a:latin typeface="Trebuchet MS" pitchFamily="34" charset="0"/>
              </a:rPr>
              <a:t>Green dots</a:t>
            </a:r>
            <a:r>
              <a:rPr lang="en-US" dirty="0" smtClean="0">
                <a:effectLst>
                  <a:outerShdw blurRad="50800" dist="38100" dir="2700000" algn="tl" rotWithShape="0">
                    <a:prstClr val="black">
                      <a:alpha val="40000"/>
                    </a:prstClr>
                  </a:outerShdw>
                </a:effectLst>
                <a:latin typeface="Trebuchet MS" pitchFamily="34" charset="0"/>
              </a:rPr>
              <a:t> are exercises that have been graded</a:t>
            </a:r>
            <a:endParaRPr lang="en-US" dirty="0">
              <a:effectLst>
                <a:outerShdw blurRad="50800" dist="38100" dir="2700000" algn="tl" rotWithShape="0">
                  <a:prstClr val="black">
                    <a:alpha val="40000"/>
                  </a:prstClr>
                </a:outerShdw>
              </a:effectLst>
              <a:latin typeface="Trebuchet MS" pitchFamily="34" charset="0"/>
            </a:endParaRPr>
          </a:p>
        </p:txBody>
      </p:sp>
      <p:sp>
        <p:nvSpPr>
          <p:cNvPr id="8" name="Oval 7"/>
          <p:cNvSpPr/>
          <p:nvPr/>
        </p:nvSpPr>
        <p:spPr>
          <a:xfrm>
            <a:off x="3429000" y="2819400"/>
            <a:ext cx="533400" cy="685800"/>
          </a:xfrm>
          <a:prstGeom prst="ellipse">
            <a:avLst/>
          </a:prstGeom>
          <a:noFill/>
          <a:ln>
            <a:solidFill>
              <a:srgbClr val="C00000"/>
            </a:solidFill>
          </a:ln>
          <a:effectLst>
            <a:glow rad="101600">
              <a:schemeClr val="accent1">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ia7.jpg"/>
          <p:cNvPicPr>
            <a:picLocks noChangeAspect="1"/>
          </p:cNvPicPr>
          <p:nvPr/>
        </p:nvPicPr>
        <p:blipFill>
          <a:blip r:embed="rId2" cstate="print"/>
          <a:stretch>
            <a:fillRect/>
          </a:stretch>
        </p:blipFill>
        <p:spPr>
          <a:xfrm>
            <a:off x="3385868" y="0"/>
            <a:ext cx="5758132" cy="6858000"/>
          </a:xfrm>
          <a:prstGeom prst="rect">
            <a:avLst/>
          </a:prstGeom>
        </p:spPr>
      </p:pic>
      <p:sp>
        <p:nvSpPr>
          <p:cNvPr id="6" name="TextBox 5"/>
          <p:cNvSpPr txBox="1"/>
          <p:nvPr/>
        </p:nvSpPr>
        <p:spPr>
          <a:xfrm>
            <a:off x="0" y="3124200"/>
            <a:ext cx="3124200" cy="1200329"/>
          </a:xfrm>
          <a:prstGeom prst="rect">
            <a:avLst/>
          </a:prstGeom>
          <a:solidFill>
            <a:schemeClr val="bg1">
              <a:lumMod val="75000"/>
              <a:lumOff val="25000"/>
            </a:schemeClr>
          </a:solidFill>
        </p:spPr>
        <p:txBody>
          <a:bodyPr wrap="square" rtlCol="0">
            <a:spAutoFit/>
            <a:scene3d>
              <a:camera prst="orthographicFront"/>
              <a:lightRig rig="threePt" dir="t"/>
            </a:scene3d>
            <a:sp3d extrusionH="57150">
              <a:bevelT w="57150" h="38100" prst="artDeco"/>
            </a:sp3d>
          </a:bodyPr>
          <a:lstStyle/>
          <a:p>
            <a:r>
              <a:rPr lang="en-US" dirty="0" smtClean="0">
                <a:effectLst>
                  <a:outerShdw blurRad="50800" dist="38100" dir="2700000" algn="tl" rotWithShape="0">
                    <a:prstClr val="black">
                      <a:alpha val="40000"/>
                    </a:prstClr>
                  </a:outerShdw>
                </a:effectLst>
                <a:latin typeface="Trebuchet MS" pitchFamily="34" charset="0"/>
              </a:rPr>
              <a:t>Assignments with a bull’s eye or bullet next to it AND a due date, are assigned for a grade.</a:t>
            </a:r>
            <a:endParaRPr lang="en-US" dirty="0">
              <a:effectLst>
                <a:outerShdw blurRad="50800" dist="38100" dir="2700000" algn="tl" rotWithShape="0">
                  <a:prstClr val="black">
                    <a:alpha val="40000"/>
                  </a:prstClr>
                </a:outerShdw>
              </a:effectLst>
              <a:latin typeface="Trebuchet MS" pitchFamily="34" charset="0"/>
            </a:endParaRPr>
          </a:p>
        </p:txBody>
      </p:sp>
      <p:sp>
        <p:nvSpPr>
          <p:cNvPr id="8" name="Oval 7"/>
          <p:cNvSpPr/>
          <p:nvPr/>
        </p:nvSpPr>
        <p:spPr>
          <a:xfrm>
            <a:off x="3200400" y="3733800"/>
            <a:ext cx="1066800" cy="685800"/>
          </a:xfrm>
          <a:prstGeom prst="ellipse">
            <a:avLst/>
          </a:prstGeom>
          <a:noFill/>
          <a:ln>
            <a:solidFill>
              <a:srgbClr val="C00000"/>
            </a:solidFill>
          </a:ln>
          <a:effectLst>
            <a:glow rad="101600">
              <a:schemeClr val="accent1">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267200" y="3733800"/>
            <a:ext cx="990600" cy="685800"/>
          </a:xfrm>
          <a:prstGeom prst="ellipse">
            <a:avLst/>
          </a:prstGeom>
          <a:noFill/>
          <a:ln>
            <a:solidFill>
              <a:srgbClr val="C00000"/>
            </a:solidFill>
          </a:ln>
          <a:effectLst>
            <a:glow rad="101600">
              <a:schemeClr val="accent1">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147</TotalTime>
  <Words>976</Words>
  <Application>Microsoft Office PowerPoint</Application>
  <PresentationFormat>On-screen Show (4:3)</PresentationFormat>
  <Paragraphs>50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Apex</vt:lpstr>
      <vt:lpstr>Logging into http://books.quia.com</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Logging into www.books.quia.com</dc:title>
  <dc:creator>Debi</dc:creator>
  <cp:lastModifiedBy>Debi</cp:lastModifiedBy>
  <cp:revision>20</cp:revision>
  <dcterms:created xsi:type="dcterms:W3CDTF">2011-09-09T22:04:28Z</dcterms:created>
  <dcterms:modified xsi:type="dcterms:W3CDTF">2011-09-10T02:39:05Z</dcterms:modified>
</cp:coreProperties>
</file>