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1"/>
  </p:notesMasterIdLst>
  <p:sldIdLst>
    <p:sldId id="264" r:id="rId2"/>
    <p:sldId id="279" r:id="rId3"/>
    <p:sldId id="280" r:id="rId4"/>
    <p:sldId id="277" r:id="rId5"/>
    <p:sldId id="278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EF"/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3DFE0-8827-4FE4-9044-5788BBE6993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BF72-B8F7-4FD2-9258-FDE9A1128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2DB9-0755-4A7C-9A09-739A14E8E3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BF72-B8F7-4FD2-9258-FDE9A11288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B07B4B-BFE1-43C0-9851-152FD8894E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E78A4F-9291-43B8-B4BF-D98A650274D3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498C48-6D0F-4248-BB52-43D839756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Caught in the act:  </a:t>
            </a:r>
            <a:br>
              <a:rPr lang="en-US" sz="3200" dirty="0" smtClean="0"/>
            </a:br>
            <a:r>
              <a:rPr lang="en-US" sz="3200" dirty="0" smtClean="0"/>
              <a:t>    The </a:t>
            </a:r>
            <a:r>
              <a:rPr lang="en-US" sz="3200" dirty="0"/>
              <a:t>present progressive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05000"/>
            <a:ext cx="9144000" cy="4343400"/>
          </a:xfrm>
        </p:spPr>
        <p:txBody>
          <a:bodyPr/>
          <a:lstStyle/>
          <a:p>
            <a:pPr lvl="3">
              <a:buFont typeface="Tahoma" pitchFamily="34" charset="0"/>
              <a:buNone/>
            </a:pPr>
            <a:r>
              <a:rPr lang="en-US" sz="2200" dirty="0" smtClean="0">
                <a:latin typeface="Trebuchet MS" pitchFamily="34" charset="0"/>
              </a:rPr>
              <a:t>It’s like the English</a:t>
            </a:r>
            <a:r>
              <a:rPr lang="en-US" sz="2200" dirty="0">
                <a:latin typeface="Trebuchet MS" pitchFamily="34" charset="0"/>
              </a:rPr>
              <a:t>: </a:t>
            </a:r>
            <a:r>
              <a:rPr lang="en-US" sz="2200" i="1" dirty="0">
                <a:latin typeface="Trebuchet MS" pitchFamily="34" charset="0"/>
              </a:rPr>
              <a:t>to be + -</a:t>
            </a:r>
            <a:r>
              <a:rPr lang="en-US" sz="2200" i="1" dirty="0" err="1">
                <a:latin typeface="Trebuchet MS" pitchFamily="34" charset="0"/>
              </a:rPr>
              <a:t>ing</a:t>
            </a:r>
            <a:r>
              <a:rPr lang="en-US" sz="2200" i="1" dirty="0">
                <a:latin typeface="Trebuchet MS" pitchFamily="34" charset="0"/>
              </a:rPr>
              <a:t> </a:t>
            </a:r>
            <a:r>
              <a:rPr lang="en-US" sz="2200" dirty="0">
                <a:latin typeface="Trebuchet MS" pitchFamily="34" charset="0"/>
              </a:rPr>
              <a:t>(present participle</a:t>
            </a:r>
            <a:r>
              <a:rPr lang="en-US" sz="2200" dirty="0" smtClean="0">
                <a:latin typeface="Trebuchet MS" pitchFamily="34" charset="0"/>
              </a:rPr>
              <a:t>)</a:t>
            </a:r>
            <a:endParaRPr lang="en-US" sz="2200" i="1" dirty="0">
              <a:latin typeface="Trebuchet MS" pitchFamily="34" charset="0"/>
            </a:endParaRPr>
          </a:p>
          <a:p>
            <a:pPr lvl="3">
              <a:buFont typeface="Tahoma" pitchFamily="34" charset="0"/>
              <a:buNone/>
            </a:pPr>
            <a:endParaRPr lang="en-US" sz="2200" dirty="0" smtClean="0">
              <a:latin typeface="Trebuchet MS" pitchFamily="34" charset="0"/>
            </a:endParaRPr>
          </a:p>
          <a:p>
            <a:pPr lvl="3">
              <a:buFont typeface="Tahoma" pitchFamily="34" charset="0"/>
              <a:buNone/>
            </a:pPr>
            <a:r>
              <a:rPr lang="en-US" sz="2200" dirty="0" smtClean="0">
                <a:latin typeface="Trebuchet MS" pitchFamily="34" charset="0"/>
              </a:rPr>
              <a:t>Spanish</a:t>
            </a:r>
            <a:r>
              <a:rPr lang="en-US" sz="2200" dirty="0">
                <a:latin typeface="Trebuchet MS" pitchFamily="34" charset="0"/>
              </a:rPr>
              <a:t>: </a:t>
            </a:r>
            <a:r>
              <a:rPr lang="en-US" sz="2200" dirty="0" smtClean="0">
                <a:latin typeface="Trebuchet MS" pitchFamily="34" charset="0"/>
              </a:rPr>
              <a:t> </a:t>
            </a:r>
            <a:r>
              <a:rPr lang="en-US" sz="2200" b="1" dirty="0" err="1" smtClean="0">
                <a:latin typeface="Trebuchet MS" pitchFamily="34" charset="0"/>
              </a:rPr>
              <a:t>estar</a:t>
            </a:r>
            <a:r>
              <a:rPr lang="en-US" sz="2200" b="1" dirty="0" smtClean="0">
                <a:latin typeface="Trebuchet MS" pitchFamily="34" charset="0"/>
              </a:rPr>
              <a:t> </a:t>
            </a:r>
            <a:r>
              <a:rPr lang="en-US" sz="2200" b="1" dirty="0">
                <a:latin typeface="Trebuchet MS" pitchFamily="34" charset="0"/>
              </a:rPr>
              <a:t>+ -</a:t>
            </a:r>
            <a:r>
              <a:rPr lang="en-US" sz="2200" b="1" dirty="0" err="1">
                <a:latin typeface="Trebuchet MS" pitchFamily="34" charset="0"/>
              </a:rPr>
              <a:t>ndo</a:t>
            </a:r>
            <a:r>
              <a:rPr lang="en-US" sz="2200" b="1" dirty="0">
                <a:latin typeface="Trebuchet MS" pitchFamily="34" charset="0"/>
              </a:rPr>
              <a:t> </a:t>
            </a:r>
            <a:r>
              <a:rPr lang="en-US" sz="2200" dirty="0">
                <a:latin typeface="Trebuchet MS" pitchFamily="34" charset="0"/>
              </a:rPr>
              <a:t>(present participle)</a:t>
            </a:r>
          </a:p>
          <a:p>
            <a:pPr lvl="4">
              <a:buFontTx/>
              <a:buNone/>
            </a:pPr>
            <a:endParaRPr lang="en-US" sz="2200" dirty="0" smtClean="0">
              <a:latin typeface="Trebuchet MS" pitchFamily="34" charset="0"/>
            </a:endParaRPr>
          </a:p>
          <a:p>
            <a:pPr lvl="4">
              <a:buFontTx/>
              <a:buNone/>
            </a:pPr>
            <a:r>
              <a:rPr lang="en-US" sz="2200" dirty="0" smtClean="0">
                <a:latin typeface="Trebuchet MS" pitchFamily="34" charset="0"/>
              </a:rPr>
              <a:t>Elena </a:t>
            </a:r>
            <a:r>
              <a:rPr lang="en-US" sz="2200" b="1" dirty="0" err="1">
                <a:latin typeface="Trebuchet MS" pitchFamily="34" charset="0"/>
              </a:rPr>
              <a:t>está</a:t>
            </a:r>
            <a:r>
              <a:rPr lang="en-US" sz="2200" b="1" dirty="0">
                <a:latin typeface="Trebuchet MS" pitchFamily="34" charset="0"/>
              </a:rPr>
              <a:t> </a:t>
            </a:r>
            <a:r>
              <a:rPr lang="en-US" sz="2200" b="1" dirty="0" err="1">
                <a:latin typeface="Trebuchet MS" pitchFamily="34" charset="0"/>
              </a:rPr>
              <a:t>estudiando</a:t>
            </a:r>
            <a:r>
              <a:rPr lang="en-US" sz="2200" b="1" dirty="0">
                <a:latin typeface="Trebuchet MS" pitchFamily="34" charset="0"/>
              </a:rPr>
              <a:t> </a:t>
            </a:r>
            <a:r>
              <a:rPr lang="en-US" sz="2200" dirty="0" err="1">
                <a:latin typeface="Trebuchet MS" pitchFamily="34" charset="0"/>
              </a:rPr>
              <a:t>para</a:t>
            </a:r>
            <a:r>
              <a:rPr lang="en-US" sz="2200" dirty="0">
                <a:latin typeface="Trebuchet MS" pitchFamily="34" charset="0"/>
              </a:rPr>
              <a:t> un </a:t>
            </a:r>
            <a:r>
              <a:rPr lang="en-US" sz="2200" dirty="0" err="1">
                <a:latin typeface="Trebuchet MS" pitchFamily="34" charset="0"/>
              </a:rPr>
              <a:t>examen</a:t>
            </a:r>
            <a:r>
              <a:rPr lang="en-US" sz="2200" dirty="0">
                <a:latin typeface="Trebuchet MS" pitchFamily="34" charset="0"/>
              </a:rPr>
              <a:t>.</a:t>
            </a:r>
          </a:p>
          <a:p>
            <a:pPr lvl="4">
              <a:buFontTx/>
              <a:buNone/>
            </a:pPr>
            <a:r>
              <a:rPr lang="en-US" sz="2200" dirty="0">
                <a:latin typeface="Trebuchet MS" pitchFamily="34" charset="0"/>
              </a:rPr>
              <a:t>Ana </a:t>
            </a:r>
            <a:r>
              <a:rPr lang="en-US" sz="2200" b="1" dirty="0" err="1">
                <a:latin typeface="Trebuchet MS" pitchFamily="34" charset="0"/>
              </a:rPr>
              <a:t>está</a:t>
            </a:r>
            <a:r>
              <a:rPr lang="en-US" sz="2200" b="1" dirty="0">
                <a:latin typeface="Trebuchet MS" pitchFamily="34" charset="0"/>
              </a:rPr>
              <a:t> </a:t>
            </a:r>
            <a:r>
              <a:rPr lang="en-US" sz="2200" b="1" dirty="0" err="1">
                <a:latin typeface="Trebuchet MS" pitchFamily="34" charset="0"/>
              </a:rPr>
              <a:t>comiendo</a:t>
            </a:r>
            <a:r>
              <a:rPr lang="en-US" sz="2200" dirty="0">
                <a:latin typeface="Trebuchet MS" pitchFamily="34" charset="0"/>
              </a:rPr>
              <a:t> </a:t>
            </a:r>
            <a:r>
              <a:rPr lang="en-US" sz="2200" dirty="0" err="1">
                <a:latin typeface="Trebuchet MS" pitchFamily="34" charset="0"/>
              </a:rPr>
              <a:t>galletas</a:t>
            </a:r>
            <a:r>
              <a:rPr lang="en-US" sz="2200" dirty="0">
                <a:latin typeface="Trebuchet MS" pitchFamily="34" charset="0"/>
              </a:rPr>
              <a:t>.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-533400" y="4953000"/>
            <a:ext cx="5715000" cy="1600200"/>
          </a:xfrm>
        </p:spPr>
        <p:txBody>
          <a:bodyPr>
            <a:normAutofit/>
          </a:bodyPr>
          <a:lstStyle/>
          <a:p>
            <a:pPr lvl="3">
              <a:lnSpc>
                <a:spcPct val="100000"/>
              </a:lnSpc>
              <a:spcBef>
                <a:spcPct val="10000"/>
              </a:spcBef>
              <a:buFont typeface="Tahoma" pitchFamily="34" charset="0"/>
              <a:buNone/>
            </a:pPr>
            <a:r>
              <a:rPr lang="en-US" sz="2400" dirty="0">
                <a:latin typeface="Trebuchet MS" pitchFamily="34" charset="0"/>
              </a:rPr>
              <a:t>-</a:t>
            </a:r>
            <a:r>
              <a:rPr lang="en-US" sz="2400" b="1" dirty="0" err="1">
                <a:latin typeface="Trebuchet MS" pitchFamily="34" charset="0"/>
              </a:rPr>
              <a:t>ar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verbs  </a:t>
            </a:r>
            <a:r>
              <a:rPr lang="en-US" sz="2400" dirty="0" err="1" smtClean="0">
                <a:latin typeface="Trebuchet MS" pitchFamily="34" charset="0"/>
              </a:rPr>
              <a:t>estudiar</a:t>
            </a: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  </a:t>
            </a:r>
            <a:r>
              <a:rPr lang="en-US" sz="2400" u="sng" dirty="0" err="1" smtClean="0">
                <a:latin typeface="Trebuchet MS" pitchFamily="34" charset="0"/>
              </a:rPr>
              <a:t>estudi</a:t>
            </a:r>
            <a:r>
              <a:rPr lang="en-US" sz="2400" u="sng" dirty="0" smtClean="0">
                <a:latin typeface="Trebuchet MS" pitchFamily="34" charset="0"/>
              </a:rPr>
              <a:t>-</a:t>
            </a:r>
            <a:endParaRPr lang="en-US" sz="2400" dirty="0">
              <a:latin typeface="Trebuchet MS" pitchFamily="34" charset="0"/>
            </a:endParaRPr>
          </a:p>
          <a:p>
            <a:pPr lvl="3">
              <a:lnSpc>
                <a:spcPct val="100000"/>
              </a:lnSpc>
              <a:spcBef>
                <a:spcPct val="10000"/>
              </a:spcBef>
              <a:buFont typeface="Tahoma" pitchFamily="34" charset="0"/>
              <a:buNone/>
            </a:pPr>
            <a:r>
              <a:rPr lang="en-US" sz="2400" dirty="0">
                <a:latin typeface="Trebuchet MS" pitchFamily="34" charset="0"/>
              </a:rPr>
              <a:t>-</a:t>
            </a:r>
            <a:r>
              <a:rPr lang="en-US" sz="2400" b="1" dirty="0" err="1">
                <a:latin typeface="Trebuchet MS" pitchFamily="34" charset="0"/>
              </a:rPr>
              <a:t>er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verbs   comer</a:t>
            </a: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  </a:t>
            </a:r>
            <a:r>
              <a:rPr lang="en-US" sz="2400" u="sng" dirty="0" smtClean="0">
                <a:latin typeface="Trebuchet MS" pitchFamily="34" charset="0"/>
              </a:rPr>
              <a:t>com-</a:t>
            </a:r>
            <a:endParaRPr lang="en-US" sz="2400" dirty="0">
              <a:latin typeface="Trebuchet MS" pitchFamily="34" charset="0"/>
            </a:endParaRPr>
          </a:p>
          <a:p>
            <a:pPr lvl="3">
              <a:lnSpc>
                <a:spcPct val="100000"/>
              </a:lnSpc>
              <a:spcBef>
                <a:spcPct val="10000"/>
              </a:spcBef>
              <a:buFont typeface="Tahoma" pitchFamily="34" charset="0"/>
              <a:buNone/>
            </a:pPr>
            <a:r>
              <a:rPr lang="en-US" sz="2400" dirty="0">
                <a:latin typeface="Trebuchet MS" pitchFamily="34" charset="0"/>
              </a:rPr>
              <a:t>-</a:t>
            </a:r>
            <a:r>
              <a:rPr lang="en-US" sz="2400" b="1" dirty="0" err="1">
                <a:latin typeface="Trebuchet MS" pitchFamily="34" charset="0"/>
              </a:rPr>
              <a:t>ir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verbs    </a:t>
            </a:r>
            <a:r>
              <a:rPr lang="en-US" sz="2400" dirty="0" err="1" smtClean="0">
                <a:latin typeface="Trebuchet MS" pitchFamily="34" charset="0"/>
              </a:rPr>
              <a:t>escribir</a:t>
            </a:r>
            <a:r>
              <a:rPr lang="en-US" sz="2400" dirty="0">
                <a:latin typeface="Trebuchet MS" pitchFamily="34" charset="0"/>
              </a:rPr>
              <a:t>	</a:t>
            </a:r>
            <a:r>
              <a:rPr lang="en-US" sz="2400" dirty="0" smtClean="0">
                <a:latin typeface="Trebuchet MS" pitchFamily="34" charset="0"/>
              </a:rPr>
              <a:t>  </a:t>
            </a:r>
            <a:r>
              <a:rPr lang="en-US" sz="2400" u="sng" dirty="0" err="1" smtClean="0">
                <a:latin typeface="Trebuchet MS" pitchFamily="34" charset="0"/>
              </a:rPr>
              <a:t>escrib</a:t>
            </a:r>
            <a:r>
              <a:rPr lang="en-US" sz="2400" u="sng" dirty="0" smtClean="0">
                <a:latin typeface="Trebuchet MS" pitchFamily="34" charset="0"/>
              </a:rPr>
              <a:t>-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505200" y="4953000"/>
            <a:ext cx="533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10000"/>
              </a:spcBef>
              <a:buClr>
                <a:schemeClr val="accent1"/>
              </a:buClr>
              <a:buSzPct val="25000"/>
              <a:buFont typeface="Tahoma" pitchFamily="34" charset="0"/>
              <a:buNone/>
            </a:pPr>
            <a:r>
              <a:rPr lang="en-US" sz="2000" b="1" i="0" dirty="0">
                <a:latin typeface="Trebuchet MS" pitchFamily="34" charset="0"/>
                <a:cs typeface="Times New Roman" pitchFamily="18" charset="0"/>
              </a:rPr>
              <a:t>-</a:t>
            </a:r>
            <a:r>
              <a:rPr lang="en-US" sz="2400" b="1" i="0" dirty="0" err="1">
                <a:latin typeface="Trebuchet MS" pitchFamily="34" charset="0"/>
                <a:cs typeface="Times New Roman" pitchFamily="18" charset="0"/>
              </a:rPr>
              <a:t>ando</a:t>
            </a:r>
            <a:r>
              <a:rPr lang="en-US" sz="2400" b="0" i="0" dirty="0">
                <a:latin typeface="Trebuchet MS" pitchFamily="34" charset="0"/>
                <a:cs typeface="Times New Roman" pitchFamily="18" charset="0"/>
              </a:rPr>
              <a:t>	     </a:t>
            </a:r>
            <a:r>
              <a:rPr lang="en-US" sz="2400" b="0" i="0" dirty="0" err="1">
                <a:latin typeface="Trebuchet MS" pitchFamily="34" charset="0"/>
                <a:cs typeface="Times New Roman" pitchFamily="18" charset="0"/>
              </a:rPr>
              <a:t>estudiando</a:t>
            </a:r>
            <a:endParaRPr lang="en-US" sz="2400" b="0" i="0" dirty="0">
              <a:latin typeface="Trebuchet MS" pitchFamily="34" charset="0"/>
              <a:cs typeface="Times New Roman" pitchFamily="18" charset="0"/>
            </a:endParaRPr>
          </a:p>
          <a:p>
            <a:pPr marL="1600200" lvl="3" indent="-228600">
              <a:spcBef>
                <a:spcPct val="10000"/>
              </a:spcBef>
              <a:buClr>
                <a:schemeClr val="accent1"/>
              </a:buClr>
              <a:buSzPct val="25000"/>
              <a:buFont typeface="Tahoma" pitchFamily="34" charset="0"/>
              <a:buNone/>
            </a:pPr>
            <a:r>
              <a:rPr lang="en-US" sz="2400" b="1" i="0" dirty="0">
                <a:latin typeface="Trebuchet MS" pitchFamily="34" charset="0"/>
                <a:cs typeface="Times New Roman" pitchFamily="18" charset="0"/>
              </a:rPr>
              <a:t>-</a:t>
            </a:r>
            <a:r>
              <a:rPr lang="en-US" sz="2400" b="1" i="0" dirty="0" err="1">
                <a:latin typeface="Trebuchet MS" pitchFamily="34" charset="0"/>
                <a:cs typeface="Times New Roman" pitchFamily="18" charset="0"/>
              </a:rPr>
              <a:t>iendo</a:t>
            </a:r>
            <a:r>
              <a:rPr lang="en-US" sz="2400" b="0" i="0" dirty="0">
                <a:latin typeface="Trebuchet MS" pitchFamily="34" charset="0"/>
                <a:cs typeface="Times New Roman" pitchFamily="18" charset="0"/>
              </a:rPr>
              <a:t>	     </a:t>
            </a:r>
            <a:r>
              <a:rPr lang="en-US" sz="2400" b="0" i="0" dirty="0" err="1">
                <a:latin typeface="Trebuchet MS" pitchFamily="34" charset="0"/>
                <a:cs typeface="Times New Roman" pitchFamily="18" charset="0"/>
              </a:rPr>
              <a:t>comiendo</a:t>
            </a:r>
            <a:endParaRPr lang="en-US" sz="2400" b="0" i="0" dirty="0">
              <a:latin typeface="Trebuchet MS" pitchFamily="34" charset="0"/>
              <a:cs typeface="Times New Roman" pitchFamily="18" charset="0"/>
            </a:endParaRPr>
          </a:p>
          <a:p>
            <a:pPr marL="1600200" lvl="3" indent="-228600">
              <a:spcBef>
                <a:spcPct val="10000"/>
              </a:spcBef>
              <a:buClr>
                <a:schemeClr val="accent1"/>
              </a:buClr>
              <a:buSzPct val="25000"/>
              <a:buFont typeface="Tahoma" pitchFamily="34" charset="0"/>
              <a:buNone/>
            </a:pPr>
            <a:r>
              <a:rPr lang="en-US" sz="2400" b="1" i="0" dirty="0">
                <a:latin typeface="Trebuchet MS" pitchFamily="34" charset="0"/>
                <a:cs typeface="Times New Roman" pitchFamily="18" charset="0"/>
              </a:rPr>
              <a:t>-</a:t>
            </a:r>
            <a:r>
              <a:rPr lang="en-US" sz="2400" b="1" i="0" dirty="0" err="1">
                <a:latin typeface="Trebuchet MS" pitchFamily="34" charset="0"/>
                <a:cs typeface="Times New Roman" pitchFamily="18" charset="0"/>
              </a:rPr>
              <a:t>iendo</a:t>
            </a:r>
            <a:r>
              <a:rPr lang="en-US" sz="2400" b="0" i="0" dirty="0">
                <a:latin typeface="Trebuchet MS" pitchFamily="34" charset="0"/>
                <a:cs typeface="Times New Roman" pitchFamily="18" charset="0"/>
              </a:rPr>
              <a:t>	     </a:t>
            </a:r>
            <a:r>
              <a:rPr lang="en-US" sz="2400" b="0" i="0" dirty="0" err="1">
                <a:latin typeface="Trebuchet MS" pitchFamily="34" charset="0"/>
                <a:cs typeface="Times New Roman" pitchFamily="18" charset="0"/>
              </a:rPr>
              <a:t>escribiendo</a:t>
            </a:r>
            <a:endParaRPr lang="en-US" sz="2400" b="0" i="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3886200" y="4876800"/>
            <a:ext cx="0" cy="990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1143000" y="4495800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marL="1600200" lvl="3" indent="-228600">
              <a:spcBef>
                <a:spcPct val="10000"/>
              </a:spcBef>
              <a:buClr>
                <a:schemeClr val="accent1"/>
              </a:buClr>
              <a:buSzPct val="25000"/>
              <a:buFont typeface="Tahoma" pitchFamily="34" charset="0"/>
              <a:buNone/>
            </a:pPr>
            <a:r>
              <a:rPr lang="en-US" sz="2000" b="1" i="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          stem       </a:t>
            </a:r>
            <a:r>
              <a:rPr lang="en-US" sz="2000" b="1" i="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 +ending=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       </a:t>
            </a:r>
            <a:r>
              <a:rPr lang="en-US" sz="2000" b="1" i="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present </a:t>
            </a:r>
            <a:r>
              <a:rPr lang="en-US" sz="2000" b="1" i="0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participle</a:t>
            </a:r>
            <a:endParaRPr lang="en-US" sz="2000" b="1" i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4953000"/>
            <a:ext cx="8610600" cy="1600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PPT2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882139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bldLvl="5"/>
      <p:bldP spid="122884" grpId="0" bldLvl="5"/>
      <p:bldP spid="122885" grpId="0" build="p" bldLvl="4"/>
      <p:bldP spid="122886" grpId="0" animBg="1"/>
      <p:bldP spid="122887" grpId="0" build="p" bldLvl="4"/>
      <p:bldP spid="1228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Unlike English, the Spanish present progressive is used only to describe what is happening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Right Now: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2286000"/>
            <a:ext cx="59155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En la </a:t>
            </a:r>
            <a:r>
              <a:rPr lang="en-US" sz="2800" dirty="0" err="1" smtClean="0">
                <a:latin typeface="Comic Sans MS" pitchFamily="66" charset="0"/>
              </a:rPr>
              <a:t>foto</a:t>
            </a:r>
            <a:r>
              <a:rPr lang="en-US" sz="2800" dirty="0" smtClean="0">
                <a:latin typeface="Comic Sans MS" pitchFamily="66" charset="0"/>
              </a:rPr>
              <a:t>, los </a:t>
            </a:r>
            <a:r>
              <a:rPr lang="en-US" sz="2800" dirty="0" err="1" smtClean="0">
                <a:latin typeface="Comic Sans MS" pitchFamily="66" charset="0"/>
              </a:rPr>
              <a:t>perros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están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jugando</a:t>
            </a:r>
            <a:r>
              <a:rPr lang="en-US" sz="2800" dirty="0" smtClean="0">
                <a:latin typeface="Comic Sans MS" pitchFamily="66" charset="0"/>
              </a:rPr>
              <a:t> con el </a:t>
            </a:r>
            <a:r>
              <a:rPr lang="en-US" sz="2800" dirty="0" err="1" smtClean="0">
                <a:latin typeface="Comic Sans MS" pitchFamily="66" charset="0"/>
              </a:rPr>
              <a:t>dinosaurio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605571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47800" y="685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Y </a:t>
            </a:r>
            <a:r>
              <a:rPr lang="en-US" sz="2800" dirty="0" err="1" smtClean="0">
                <a:latin typeface="Comic Sans MS" pitchFamily="66" charset="0"/>
              </a:rPr>
              <a:t>ahora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están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jugando</a:t>
            </a:r>
            <a:r>
              <a:rPr lang="en-US" sz="2800" dirty="0" smtClean="0">
                <a:latin typeface="Comic Sans MS" pitchFamily="66" charset="0"/>
              </a:rPr>
              <a:t> con la </a:t>
            </a:r>
            <a:r>
              <a:rPr lang="en-US" sz="2800" dirty="0" err="1" smtClean="0">
                <a:latin typeface="Comic Sans MS" pitchFamily="66" charset="0"/>
              </a:rPr>
              <a:t>marmota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de -</a:t>
            </a:r>
            <a:r>
              <a:rPr lang="en-US" dirty="0" err="1" smtClean="0"/>
              <a:t>Ir</a:t>
            </a:r>
            <a:r>
              <a:rPr lang="en-US" dirty="0" smtClean="0"/>
              <a:t> (los </a:t>
            </a:r>
            <a:r>
              <a:rPr lang="en-US" dirty="0" err="1" smtClean="0"/>
              <a:t>feos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en la </a:t>
            </a:r>
            <a:r>
              <a:rPr lang="en-US" dirty="0" err="1" smtClean="0"/>
              <a:t>raíz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rebuchet MS" pitchFamily="34" charset="0"/>
              </a:rPr>
              <a:t>Stem-changing "</a:t>
            </a:r>
            <a:r>
              <a:rPr lang="en-US" dirty="0" err="1" smtClean="0">
                <a:latin typeface="Trebuchet MS" pitchFamily="34" charset="0"/>
              </a:rPr>
              <a:t>Ir</a:t>
            </a:r>
            <a:r>
              <a:rPr lang="en-US" dirty="0" smtClean="0">
                <a:latin typeface="Trebuchet MS" pitchFamily="34" charset="0"/>
              </a:rPr>
              <a:t>" verbs continue to stem-change</a:t>
            </a:r>
          </a:p>
          <a:p>
            <a:pPr>
              <a:buNone/>
            </a:pPr>
            <a:r>
              <a:rPr lang="en-US" dirty="0" smtClean="0">
                <a:latin typeface="Trebuchet MS" pitchFamily="34" charset="0"/>
              </a:rPr>
              <a:t>          in the </a:t>
            </a:r>
            <a:r>
              <a:rPr lang="en-US" i="1" dirty="0" smtClean="0">
                <a:latin typeface="Trebuchet MS" pitchFamily="34" charset="0"/>
              </a:rPr>
              <a:t>participle</a:t>
            </a:r>
            <a:r>
              <a:rPr lang="en-US" dirty="0" smtClean="0">
                <a:latin typeface="Trebuchet MS" pitchFamily="34" charset="0"/>
              </a:rPr>
              <a:t> with a small difference:</a:t>
            </a:r>
          </a:p>
          <a:p>
            <a:endParaRPr lang="en-US" dirty="0" smtClean="0">
              <a:latin typeface="Trebuchet MS" pitchFamily="34" charset="0"/>
            </a:endParaRPr>
          </a:p>
          <a:p>
            <a:pPr lvl="1"/>
            <a:r>
              <a:rPr lang="en-US" sz="2400" dirty="0" smtClean="0">
                <a:latin typeface="Trebuchet MS" pitchFamily="34" charset="0"/>
              </a:rPr>
              <a:t>O--&gt;UE stem-changers change from O--&gt; U</a:t>
            </a:r>
          </a:p>
          <a:p>
            <a:endParaRPr lang="en-US" dirty="0" smtClean="0">
              <a:latin typeface="Trebuchet MS" pitchFamily="34" charset="0"/>
            </a:endParaRPr>
          </a:p>
          <a:p>
            <a:pPr lvl="1"/>
            <a:r>
              <a:rPr lang="en-US" sz="2400" dirty="0" smtClean="0">
                <a:latin typeface="Trebuchet MS" pitchFamily="34" charset="0"/>
              </a:rPr>
              <a:t>E--&gt;IE and E--&gt;I stem-changers both change from E-&gt;I.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76400" y="3962400"/>
            <a:ext cx="6477000" cy="2667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Decir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 (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i,i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)             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ciendo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Dormir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 (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ue,u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)      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u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rmiendo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Pedir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(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i,i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)          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 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p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i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diendo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" name="Picture 8" descr="bansheethumb-IM-bod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de -</a:t>
            </a:r>
            <a:r>
              <a:rPr lang="en-US" dirty="0" err="1" smtClean="0"/>
              <a:t>Er</a:t>
            </a:r>
            <a:r>
              <a:rPr lang="en-US" dirty="0" smtClean="0"/>
              <a:t>/-</a:t>
            </a:r>
            <a:r>
              <a:rPr lang="en-US" dirty="0" err="1" smtClean="0"/>
              <a:t>Ir</a:t>
            </a:r>
            <a:r>
              <a:rPr lang="en-US" dirty="0" smtClean="0"/>
              <a:t> ending in two vowels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2971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Trebuchet MS" pitchFamily="34" charset="0"/>
              </a:rPr>
              <a:t>will replace the weak (poodle) “</a:t>
            </a:r>
            <a:r>
              <a:rPr lang="en-US" dirty="0" err="1" smtClean="0">
                <a:latin typeface="Trebuchet MS" pitchFamily="34" charset="0"/>
              </a:rPr>
              <a:t>i</a:t>
            </a:r>
            <a:r>
              <a:rPr lang="en-US" dirty="0" smtClean="0">
                <a:latin typeface="Trebuchet MS" pitchFamily="34" charset="0"/>
              </a:rPr>
              <a:t>“</a:t>
            </a:r>
          </a:p>
          <a:p>
            <a:r>
              <a:rPr lang="en-US" dirty="0" smtClean="0">
                <a:latin typeface="Trebuchet MS" pitchFamily="34" charset="0"/>
              </a:rPr>
              <a:t> with a (</a:t>
            </a:r>
            <a:r>
              <a:rPr lang="en-US" dirty="0" err="1" smtClean="0">
                <a:latin typeface="Trebuchet MS" pitchFamily="34" charset="0"/>
              </a:rPr>
              <a:t>german</a:t>
            </a:r>
            <a:r>
              <a:rPr lang="en-US" dirty="0" smtClean="0">
                <a:latin typeface="Trebuchet MS" pitchFamily="34" charset="0"/>
              </a:rPr>
              <a:t> shepherd) “y" in the participle.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Spanish doesn’t permit three vowels in a row with an unaccented “</a:t>
            </a:r>
            <a:r>
              <a:rPr lang="en-US" dirty="0" err="1" smtClean="0">
                <a:latin typeface="Trebuchet MS" pitchFamily="34" charset="0"/>
              </a:rPr>
              <a:t>i</a:t>
            </a:r>
            <a:r>
              <a:rPr lang="en-US" dirty="0" smtClean="0">
                <a:latin typeface="Trebuchet MS" pitchFamily="34" charset="0"/>
              </a:rPr>
              <a:t>” in the middle!</a:t>
            </a:r>
          </a:p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4191000"/>
            <a:ext cx="9144000" cy="2819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Leer 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le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i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         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le</a:t>
            </a:r>
            <a:r>
              <a:rPr lang="en-US" sz="2800" b="1" u="sng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y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(see?)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Oír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         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o</a:t>
            </a:r>
            <a:r>
              <a:rPr lang="en-US" sz="2800" u="sng" dirty="0" err="1" smtClean="0">
                <a:solidFill>
                  <a:srgbClr val="002060"/>
                </a:solidFill>
                <a:latin typeface="Trebuchet MS" pitchFamily="34" charset="0"/>
              </a:rPr>
              <a:t>y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(easy!)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Creer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  [to believe]      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cre</a:t>
            </a:r>
            <a:r>
              <a:rPr lang="en-US" sz="2800" u="sng" dirty="0" err="1" smtClean="0">
                <a:solidFill>
                  <a:srgbClr val="002060"/>
                </a:solidFill>
                <a:latin typeface="Trebuchet MS" pitchFamily="34" charset="0"/>
              </a:rPr>
              <a:t>y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endParaRPr lang="en-US" sz="28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Caer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[to Fall]                  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ca</a:t>
            </a:r>
            <a:r>
              <a:rPr lang="en-US" sz="2800" u="sng" dirty="0" err="1" smtClean="0">
                <a:solidFill>
                  <a:srgbClr val="002060"/>
                </a:solidFill>
                <a:latin typeface="Trebuchet MS" pitchFamily="34" charset="0"/>
              </a:rPr>
              <a:t>y</a:t>
            </a:r>
            <a:r>
              <a:rPr lang="en-US" sz="2800" dirty="0" err="1" smtClean="0">
                <a:solidFill>
                  <a:srgbClr val="002060"/>
                </a:solidFill>
                <a:latin typeface="Trebuchet MS" pitchFamily="34" charset="0"/>
              </a:rPr>
              <a:t>endo</a:t>
            </a:r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</a:rPr>
              <a:t>  (ok, you've got it!)</a:t>
            </a:r>
          </a:p>
          <a:p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838200" cy="106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PPT2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524000"/>
            <a:ext cx="1438095" cy="109523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1752600" y="3505200"/>
            <a:ext cx="1371600" cy="685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36576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Yip! No!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Striped Right Arrow 19"/>
          <p:cNvSpPr/>
          <p:nvPr/>
        </p:nvSpPr>
        <p:spPr>
          <a:xfrm>
            <a:off x="2895600" y="4343400"/>
            <a:ext cx="1447800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 rot="2747033">
            <a:off x="6091103" y="622753"/>
            <a:ext cx="619394" cy="460511"/>
          </a:xfrm>
          <a:prstGeom prst="cloudCallout">
            <a:avLst>
              <a:gd name="adj1" fmla="val -46507"/>
              <a:gd name="adj2" fmla="val 112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90116">
            <a:off x="6118503" y="721993"/>
            <a:ext cx="523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rebuchet MS" pitchFamily="34" charset="0"/>
              </a:rPr>
              <a:t> Yip!</a:t>
            </a:r>
            <a:endParaRPr lang="en-US" sz="1000" dirty="0">
              <a:latin typeface="Trebuchet MS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696200" y="609600"/>
            <a:ext cx="1219200" cy="762000"/>
          </a:xfrm>
          <a:prstGeom prst="cloudCallout">
            <a:avLst>
              <a:gd name="adj1" fmla="val -23017"/>
              <a:gd name="adj2" fmla="val 7674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24800" y="762000"/>
            <a:ext cx="838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ARF!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progressive00011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551" y="0"/>
            <a:ext cx="49868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895600" cy="369332"/>
          </a:xfrm>
          <a:prstGeom prst="rect">
            <a:avLst/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itchFamily="34" charset="0"/>
                <a:cs typeface="Aharoni" pitchFamily="2" charset="-79"/>
              </a:rPr>
              <a:t>¿</a:t>
            </a:r>
            <a:r>
              <a:rPr lang="en-US" dirty="0" err="1" smtClean="0">
                <a:latin typeface="Trebuchet MS" pitchFamily="34" charset="0"/>
                <a:cs typeface="Aharoni" pitchFamily="2" charset="-79"/>
              </a:rPr>
              <a:t>Qué</a:t>
            </a:r>
            <a:r>
              <a:rPr lang="en-US" dirty="0" smtClean="0">
                <a:latin typeface="Trebuchet MS" pitchFamily="34" charset="0"/>
                <a:cs typeface="Aharoni" pitchFamily="2" charset="-79"/>
              </a:rPr>
              <a:t> </a:t>
            </a:r>
            <a:r>
              <a:rPr lang="en-US" dirty="0" err="1" smtClean="0">
                <a:latin typeface="Trebuchet MS" pitchFamily="34" charset="0"/>
                <a:cs typeface="Aharoni" pitchFamily="2" charset="-79"/>
              </a:rPr>
              <a:t>están</a:t>
            </a:r>
            <a:r>
              <a:rPr lang="en-US" dirty="0" smtClean="0">
                <a:latin typeface="Trebuchet MS" pitchFamily="34" charset="0"/>
                <a:cs typeface="Aharoni" pitchFamily="2" charset="-79"/>
              </a:rPr>
              <a:t> </a:t>
            </a:r>
            <a:r>
              <a:rPr lang="en-US" dirty="0" err="1" smtClean="0">
                <a:latin typeface="Trebuchet MS" pitchFamily="34" charset="0"/>
                <a:cs typeface="Aharoni" pitchFamily="2" charset="-79"/>
              </a:rPr>
              <a:t>haciendo</a:t>
            </a:r>
            <a:r>
              <a:rPr lang="en-US" dirty="0" smtClean="0">
                <a:latin typeface="Trebuchet MS" pitchFamily="34" charset="0"/>
                <a:cs typeface="Aharoni" pitchFamily="2" charset="-79"/>
              </a:rPr>
              <a:t>?</a:t>
            </a:r>
            <a:endParaRPr lang="en-US" dirty="0">
              <a:latin typeface="Trebuchet MS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progressive0001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199" y="838200"/>
            <a:ext cx="8292179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progressive00015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4913"/>
            <a:ext cx="9144000" cy="62081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progressive00014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085"/>
            <a:ext cx="9144000" cy="63278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701</TotalTime>
  <Words>215</Words>
  <Application>Microsoft Office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Caught in the act:       The present progressive</vt:lpstr>
      <vt:lpstr>Unlike English, the Spanish present progressive is used only to describe what is happening  Right Now:</vt:lpstr>
      <vt:lpstr>Slide 3</vt:lpstr>
      <vt:lpstr>Los verbos de -Ir (los feos)  que tienen cambio en la raíz</vt:lpstr>
      <vt:lpstr>Los verbos de -Er/-Ir ending in two vowels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Pasatiempos y recreaciones</dc:title>
  <dc:creator>Debi</dc:creator>
  <cp:lastModifiedBy>debi</cp:lastModifiedBy>
  <cp:revision>66</cp:revision>
  <dcterms:created xsi:type="dcterms:W3CDTF">2009-03-08T20:02:29Z</dcterms:created>
  <dcterms:modified xsi:type="dcterms:W3CDTF">2009-11-10T02:47:43Z</dcterms:modified>
</cp:coreProperties>
</file>